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1" r:id="rId2"/>
    <p:sldId id="272" r:id="rId3"/>
    <p:sldId id="256" r:id="rId4"/>
    <p:sldId id="257" r:id="rId5"/>
    <p:sldId id="258" r:id="rId6"/>
    <p:sldId id="259" r:id="rId7"/>
    <p:sldId id="294" r:id="rId8"/>
    <p:sldId id="263" r:id="rId9"/>
    <p:sldId id="260" r:id="rId10"/>
    <p:sldId id="262" r:id="rId11"/>
    <p:sldId id="264" r:id="rId12"/>
    <p:sldId id="291" r:id="rId13"/>
    <p:sldId id="292" r:id="rId14"/>
    <p:sldId id="265" r:id="rId15"/>
    <p:sldId id="266" r:id="rId16"/>
    <p:sldId id="267" r:id="rId17"/>
    <p:sldId id="298" r:id="rId18"/>
    <p:sldId id="299" r:id="rId19"/>
    <p:sldId id="269" r:id="rId20"/>
    <p:sldId id="301" r:id="rId21"/>
    <p:sldId id="300" r:id="rId22"/>
    <p:sldId id="282" r:id="rId23"/>
    <p:sldId id="283" r:id="rId24"/>
    <p:sldId id="284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C51BB"/>
    <a:srgbClr val="0066CC"/>
    <a:srgbClr val="99FFCC"/>
    <a:srgbClr val="307F8A"/>
    <a:srgbClr val="2F7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372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rienburg.pl/files/wojska_polskiego_zsp_nr_3_453.jpg"/>
          <p:cNvPicPr>
            <a:picLocks noChangeAspect="1" noChangeArrowheads="1"/>
          </p:cNvPicPr>
          <p:nvPr/>
        </p:nvPicPr>
        <p:blipFill rotWithShape="1">
          <a:blip r:embed="rId2"/>
          <a:srcRect t="10041"/>
          <a:stretch/>
        </p:blipFill>
        <p:spPr bwMode="auto">
          <a:xfrm>
            <a:off x="156297" y="1572777"/>
            <a:ext cx="8481196" cy="4325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3536" y="164700"/>
            <a:ext cx="1079968" cy="128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541" y="181416"/>
            <a:ext cx="1074737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46" y="4982464"/>
            <a:ext cx="5171874" cy="13221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az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9" y="129394"/>
            <a:ext cx="4056992" cy="214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09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82" y="1558659"/>
            <a:ext cx="7544853" cy="4829849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3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14027" y="1493310"/>
            <a:ext cx="11220773" cy="53646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ln w="9525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„SZKOŁA-AMBASADOR </a:t>
            </a:r>
          </a:p>
          <a:p>
            <a:r>
              <a:rPr lang="pl-PL" b="1" dirty="0" smtClean="0">
                <a:ln w="9525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PARLAMENTU EUROPEJSKIEGO </a:t>
            </a:r>
            <a:r>
              <a:rPr lang="pl-PL" b="1" dirty="0">
                <a:ln w="9525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(EPAS)”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96" y="3334416"/>
            <a:ext cx="3819525" cy="2857500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71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24194" y="345530"/>
            <a:ext cx="822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INNOWACJE  PEDAGOGICZNE W ZSP3: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724194" y="1066431"/>
            <a:ext cx="10792496" cy="1853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b="1" dirty="0" smtClean="0">
                <a:solidFill>
                  <a:srgbClr val="FFFF00"/>
                </a:solidFill>
              </a:rPr>
              <a:t>1. „E-sport </a:t>
            </a:r>
            <a:r>
              <a:rPr lang="pl-PL" sz="2400" b="1" dirty="0">
                <a:solidFill>
                  <a:srgbClr val="FFFF00"/>
                </a:solidFill>
              </a:rPr>
              <a:t>i tworzenie gier komputerowych</a:t>
            </a:r>
            <a:r>
              <a:rPr lang="pl-PL" sz="2400" b="1" dirty="0" smtClean="0">
                <a:solidFill>
                  <a:srgbClr val="FFFF00"/>
                </a:solidFill>
              </a:rPr>
              <a:t>”</a:t>
            </a:r>
            <a:endParaRPr lang="pl-PL" sz="2400" dirty="0">
              <a:solidFill>
                <a:srgbClr val="FFFF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rgbClr val="FFC000"/>
                </a:solidFill>
              </a:rPr>
              <a:t>Program innowacji pedagogicznej z informatyki „E-sport i tworzenie gier komputerowych” skierowany jest do uczniów wykazujących szczególne uzdolnienia i zainteresowanie tworzeniem gier komputerowych oraz e-sportem.</a:t>
            </a:r>
          </a:p>
        </p:txBody>
      </p:sp>
      <p:sp>
        <p:nvSpPr>
          <p:cNvPr id="5" name="Prostokąt 4"/>
          <p:cNvSpPr/>
          <p:nvPr/>
        </p:nvSpPr>
        <p:spPr>
          <a:xfrm>
            <a:off x="817325" y="3065108"/>
            <a:ext cx="1083786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pl-PL" sz="2400" b="1" dirty="0" smtClean="0">
                <a:solidFill>
                  <a:srgbClr val="FFFF00"/>
                </a:solidFill>
              </a:rPr>
              <a:t>2. </a:t>
            </a:r>
            <a:r>
              <a:rPr lang="pl-PL" sz="2400" b="1" dirty="0" smtClean="0">
                <a:solidFill>
                  <a:srgbClr val="FFFF00"/>
                </a:solidFill>
              </a:rPr>
              <a:t>„Jestem Polakiem, jestem Europejczykiem”</a:t>
            </a:r>
            <a:r>
              <a:rPr lang="pl-PL" sz="2400" dirty="0">
                <a:solidFill>
                  <a:srgbClr val="FFFF00"/>
                </a:solidFill>
              </a:rPr>
              <a:t> </a:t>
            </a:r>
          </a:p>
          <a:p>
            <a:r>
              <a:rPr lang="pl-PL" sz="2000" b="1" dirty="0" smtClean="0">
                <a:solidFill>
                  <a:srgbClr val="FFC000"/>
                </a:solidFill>
              </a:rPr>
              <a:t>Innowacja</a:t>
            </a:r>
            <a:r>
              <a:rPr lang="pl-PL" sz="2000" b="1" dirty="0">
                <a:solidFill>
                  <a:srgbClr val="FFC000"/>
                </a:solidFill>
              </a:rPr>
              <a:t> realizowana w ramach programu EPAS – Szkoła Ambasadorem Parlamentu Europejskiego, w którym szkoła uczestniczy od 2017 roku.</a:t>
            </a:r>
          </a:p>
          <a:p>
            <a:r>
              <a:rPr lang="pl-PL" sz="2000" b="1" dirty="0">
                <a:solidFill>
                  <a:srgbClr val="FFC000"/>
                </a:solidFill>
              </a:rPr>
              <a:t>Innowacja skierowana jest do przedszkolaków: dzieci 5 i 6 letnich</a:t>
            </a:r>
          </a:p>
          <a:p>
            <a:r>
              <a:rPr lang="pl-PL" sz="2000" b="1" dirty="0">
                <a:solidFill>
                  <a:srgbClr val="FFC000"/>
                </a:solidFill>
              </a:rPr>
              <a:t>Celem innowacji jest przybliżenie dzieciom historii powstania Unii Europejskiej, zapoznanie ich z kulturą państw tworzących UE, wyposażenie dzieci w wiedzę i umiejętności niezbędne do kształtowania właściwej postawy społecznej Polaka i Europejczyka a także poczucia tożsamości europejskiej i narodowej.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24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24194" y="345530"/>
            <a:ext cx="8303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INNOWACJE  PEDAGOGICZNE W ZSP3: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724194" y="3539527"/>
            <a:ext cx="10792496" cy="13532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rgbClr val="FFFF00"/>
                </a:solidFill>
              </a:rPr>
              <a:t>4.”Wiem co jem</a:t>
            </a:r>
            <a:r>
              <a:rPr lang="pl-PL" sz="2400" b="1" dirty="0" smtClean="0">
                <a:solidFill>
                  <a:srgbClr val="FFFF00"/>
                </a:solidFill>
              </a:rPr>
              <a:t>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Głównym  </a:t>
            </a:r>
            <a:r>
              <a:rPr lang="pl-PL" sz="2000" b="1" dirty="0">
                <a:solidFill>
                  <a:srgbClr val="FFC000"/>
                </a:solidFill>
              </a:rPr>
              <a:t>celem innowacji jest utrwalanie nawyków zarówno higienicznych, jak i właściwego odżywania, a także potrzeby ruchu oraz kształtowanie właściwych nawyków żywieniowych.</a:t>
            </a: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724194" y="4892770"/>
            <a:ext cx="10792496" cy="18355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rgbClr val="FFFF00"/>
                </a:solidFill>
              </a:rPr>
              <a:t>5. „Poznajemy nasz Zamek </a:t>
            </a:r>
            <a:r>
              <a:rPr lang="pl-PL" sz="2400" b="1" dirty="0" smtClean="0">
                <a:solidFill>
                  <a:srgbClr val="FFFF00"/>
                </a:solidFill>
              </a:rPr>
              <a:t>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000" b="1" dirty="0" smtClean="0">
                <a:solidFill>
                  <a:srgbClr val="FFC000"/>
                </a:solidFill>
              </a:rPr>
              <a:t>Głównym </a:t>
            </a:r>
            <a:r>
              <a:rPr lang="pl-PL" sz="2000" b="1" dirty="0">
                <a:solidFill>
                  <a:srgbClr val="FFC000"/>
                </a:solidFill>
              </a:rPr>
              <a:t>celem innowacji jest poznanie roli obiektu jako muzeum i jednego z najpopularniejszych atrakcji turystycznych w Polsce, zasad zarządzania obiektem, oraz wychowywanie przyszłego pokolenia przewodników po Muzeum Zamkowym w Malborku.</a:t>
            </a:r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724194" y="1596800"/>
            <a:ext cx="1060623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rgbClr val="FFFF00"/>
                </a:solidFill>
              </a:rPr>
              <a:t>3</a:t>
            </a:r>
            <a:r>
              <a:rPr lang="pl-PL" sz="2400" b="1" dirty="0" smtClean="0">
                <a:solidFill>
                  <a:srgbClr val="FFFF00"/>
                </a:solidFill>
              </a:rPr>
              <a:t>. Elita </a:t>
            </a:r>
            <a:r>
              <a:rPr lang="pl-PL" sz="2400" b="1" dirty="0">
                <a:solidFill>
                  <a:srgbClr val="FFFF00"/>
                </a:solidFill>
              </a:rPr>
              <a:t>teatralna </a:t>
            </a:r>
            <a:r>
              <a:rPr lang="pl-PL" sz="2400" dirty="0">
                <a:solidFill>
                  <a:srgbClr val="FFFF00"/>
                </a:solidFill>
              </a:rPr>
              <a:t> </a:t>
            </a:r>
            <a:endParaRPr lang="pl-PL" dirty="0">
              <a:solidFill>
                <a:srgbClr val="FFFF00"/>
              </a:solidFill>
            </a:endParaRPr>
          </a:p>
          <a:p>
            <a:r>
              <a:rPr lang="pl-PL" sz="2400" dirty="0">
                <a:solidFill>
                  <a:srgbClr val="FFC000"/>
                </a:solidFill>
              </a:rPr>
              <a:t> </a:t>
            </a:r>
            <a:r>
              <a:rPr lang="pl-PL" sz="2000" b="1" dirty="0">
                <a:solidFill>
                  <a:srgbClr val="FFC000"/>
                </a:solidFill>
              </a:rPr>
              <a:t>Proponowana innowacja wynika z potrzeb współczesnej szkoły, która dąży do wszechstronnego i wielokierunkowego rozwoju ucznia. Poszerza ona ofertę edukacyjną szkoły i wychodzi naprzeciw zainteresowaniom uczniów, wzbogaca ich wiedzę i umiejętności z zakresu odbioru sztuki teatralnej.</a:t>
            </a:r>
          </a:p>
        </p:txBody>
      </p:sp>
    </p:spTree>
    <p:extLst>
      <p:ext uri="{BB962C8B-B14F-4D97-AF65-F5344CB8AC3E}">
        <p14:creationId xmlns:p14="http://schemas.microsoft.com/office/powerpoint/2010/main" val="88986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0" y="676837"/>
            <a:ext cx="8409002" cy="5947831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7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4" y="1368773"/>
            <a:ext cx="3877645" cy="258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" b="1772"/>
          <a:stretch/>
        </p:blipFill>
        <p:spPr>
          <a:xfrm>
            <a:off x="287799" y="882870"/>
            <a:ext cx="7556365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4" y="3825405"/>
            <a:ext cx="3877645" cy="258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71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4" y="410093"/>
            <a:ext cx="4392248" cy="620973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843025" y="4689747"/>
            <a:ext cx="5284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KARTA JAKOŚCI MOBILNOŚCI</a:t>
            </a:r>
            <a:endParaRPr lang="pl-PL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64" y="1514768"/>
            <a:ext cx="5412583" cy="3174979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55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19183" y="607140"/>
            <a:ext cx="6368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ln>
                  <a:solidFill>
                    <a:srgbClr val="0C51BB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WIZYTA W PARLAMENCIE EUROPEJSKIM</a:t>
            </a:r>
            <a:endParaRPr lang="pl-PL" sz="5400" b="1" dirty="0">
              <a:ln>
                <a:solidFill>
                  <a:srgbClr val="0C51BB"/>
                </a:solidFill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8" y="1214280"/>
            <a:ext cx="4218522" cy="280795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62" y="3500246"/>
            <a:ext cx="4592482" cy="305687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pole tekstowe 2"/>
          <p:cNvSpPr txBox="1"/>
          <p:nvPr/>
        </p:nvSpPr>
        <p:spPr>
          <a:xfrm>
            <a:off x="262907" y="4134118"/>
            <a:ext cx="44728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Młodzi Ambasadorzy z </a:t>
            </a: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ZSP3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reprezentowali Polskę podczas europejskiego spotkania młodzieży EUROSCOLA</a:t>
            </a:r>
          </a:p>
          <a:p>
            <a:pPr algn="ctr"/>
            <a:endParaRPr lang="pl-PL" dirty="0"/>
          </a:p>
        </p:txBody>
      </p:sp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857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409634" y="224669"/>
            <a:ext cx="9694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WIZYTA W PARLAMENCIE EUROPEJSKIM</a:t>
            </a:r>
            <a:endParaRPr lang="pl-PL" sz="5400" b="1" dirty="0">
              <a:ln w="9525">
                <a:solidFill>
                  <a:srgbClr val="0C51BB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13" y="3310759"/>
            <a:ext cx="5038654" cy="335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uroscola Polska (videoo.inf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97" y="1978302"/>
            <a:ext cx="7877577" cy="443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17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U flag-Erasmus+_vect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" y="0"/>
            <a:ext cx="2635421" cy="90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9" y="-15096"/>
            <a:ext cx="1988469" cy="9158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Obraz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13" y="-15097"/>
            <a:ext cx="3043257" cy="9158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Prostokąt 6"/>
          <p:cNvSpPr/>
          <p:nvPr/>
        </p:nvSpPr>
        <p:spPr>
          <a:xfrm>
            <a:off x="118701" y="1643603"/>
            <a:ext cx="928348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„Doświadczenie zawodowe kluczem do kariery”</a:t>
            </a:r>
          </a:p>
          <a:p>
            <a:pPr algn="r"/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2012–1–PL1–LEO01–27554                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  45 488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 algn="r"/>
            <a:endParaRPr lang="pl-PL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„Uczniowie z Malborka wybierają zawody z przyszłością” </a:t>
            </a:r>
          </a:p>
          <a:p>
            <a:pPr algn="r" hangingPunct="0"/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ESF01-2013–1–PL1–LEO01–37042     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  94 176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 algn="r" hangingPunct="0"/>
            <a:endParaRPr lang="pl-PL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„Dobry zawód otwiera drzwi do Europy”</a:t>
            </a:r>
          </a:p>
          <a:p>
            <a:pPr algn="r" hangingPunct="0"/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</a:t>
            </a:r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2014-1-PL01-KA102-000428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  88 880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 algn="r" hangingPunct="0"/>
            <a:endParaRPr lang="pl-PL" sz="20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„Europejska jakość w szkoleniu zawodowym”</a:t>
            </a:r>
          </a:p>
          <a:p>
            <a:pPr algn="r" hangingPunct="0">
              <a:spcBef>
                <a:spcPts val="0"/>
              </a:spcBef>
            </a:pPr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Erasmus+ 2015-1-PL01-KA102-015020 </a:t>
            </a:r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111 544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pl-PL" sz="2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pl-PL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„Europejskie doświadczenie – lepszy start”</a:t>
            </a:r>
          </a:p>
          <a:p>
            <a:pPr algn="r" hangingPunct="0"/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2016-1-PL01-KA102-024213 </a:t>
            </a:r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133 884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</a:p>
          <a:p>
            <a:pPr algn="r" hangingPunct="0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18701" y="997272"/>
            <a:ext cx="765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 w="9525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ZREALIZOWANE PROJEKTY:</a:t>
            </a:r>
            <a:endParaRPr lang="pl-PL" sz="3600" b="1" dirty="0">
              <a:ln w="9525">
                <a:solidFill>
                  <a:srgbClr val="0C51BB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Joanna\Documents\2018 POWER\KONFERENCJA\Włochy praca\Julia 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14" y="2129922"/>
            <a:ext cx="2599226" cy="3760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4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5330"/>
            <a:ext cx="12191999" cy="7865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57" y="3006402"/>
            <a:ext cx="3394784" cy="23126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25605"/>
            <a:ext cx="7348848" cy="58809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Obraz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2560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506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U flag-Erasmus+_vect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" y="0"/>
            <a:ext cx="2635421" cy="90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9" y="-15096"/>
            <a:ext cx="1988469" cy="9158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Obraz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13" y="-15097"/>
            <a:ext cx="3043257" cy="9158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Prostokąt 6"/>
          <p:cNvSpPr/>
          <p:nvPr/>
        </p:nvSpPr>
        <p:spPr>
          <a:xfrm>
            <a:off x="53731" y="1980859"/>
            <a:ext cx="9648497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pl-PL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„Praktyka czyni mistrza – europejskie staże uczniów z Malborka”</a:t>
            </a:r>
          </a:p>
          <a:p>
            <a:pPr algn="r"/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2017-1-PL01-KA102-036807                   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141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657 EUR </a:t>
            </a:r>
            <a:endParaRPr lang="pl-PL" sz="2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l-PL" sz="20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„Wyższe kompetencje nauczycieli to przyszły sukces zawodowy uczniów” </a:t>
            </a:r>
            <a:endParaRPr lang="pl-PL" sz="2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POWERSE-2018–1–PL1–KA101–048282 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26 077 EUR</a:t>
            </a:r>
          </a:p>
          <a:p>
            <a:pPr hangingPunct="0"/>
            <a:endParaRPr lang="pl-PL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pl-PL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„Przyszli </a:t>
            </a:r>
            <a:r>
              <a:rPr lang="pl-PL" sz="2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Eurofachowcy</a:t>
            </a:r>
            <a:r>
              <a:rPr lang="pl-PL" sz="2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uczą się w Malborku”</a:t>
            </a:r>
            <a:endParaRPr lang="pl-PL" sz="2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POWERVET-2018-1-PL01-KA102-048283     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</a:t>
            </a:r>
            <a:r>
              <a:rPr lang="pl-PL" sz="2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120 162 EUR</a:t>
            </a:r>
          </a:p>
          <a:p>
            <a:pPr hangingPunct="0"/>
            <a:endParaRPr lang="pl-PL" sz="20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hangingPunct="0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118701" y="997272"/>
            <a:ext cx="765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 w="9525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ZREALIZOWANE PROJEKTY:</a:t>
            </a:r>
            <a:endParaRPr lang="pl-PL" sz="3600" b="1" dirty="0">
              <a:ln w="9525">
                <a:solidFill>
                  <a:srgbClr val="0C51BB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0823" y="2898533"/>
            <a:ext cx="4195079" cy="23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620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EU flag-Erasmus+_vect_P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" y="0"/>
            <a:ext cx="2635421" cy="90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9" y="-15096"/>
            <a:ext cx="1988469" cy="9158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Obraz 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13" y="-15097"/>
            <a:ext cx="3043257" cy="91584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Prostokąt 6"/>
          <p:cNvSpPr/>
          <p:nvPr/>
        </p:nvSpPr>
        <p:spPr>
          <a:xfrm>
            <a:off x="118701" y="1643603"/>
            <a:ext cx="988032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„Europejskie staże szansą na sukces w przyszłości”</a:t>
            </a:r>
          </a:p>
          <a:p>
            <a:pPr hangingPunct="0"/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2019-1-PL01-KA116-063228            Wartość </a:t>
            </a:r>
            <a:r>
              <a:rPr lang="pl-PL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</a:t>
            </a:r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5 752 EUR</a:t>
            </a:r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endParaRPr lang="pl-PL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„Doświadczenia budują sukces zawodowy”</a:t>
            </a:r>
            <a:endParaRPr lang="pl-PL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spcBef>
                <a:spcPts val="0"/>
              </a:spcBef>
            </a:pPr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2020-1-PL01-KA116-024213          Wartość </a:t>
            </a:r>
            <a:r>
              <a:rPr lang="pl-PL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</a:t>
            </a:r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114 512 EUR</a:t>
            </a:r>
          </a:p>
          <a:p>
            <a:pPr algn="r" hangingPunct="0"/>
            <a:endParaRPr lang="pl-PL" sz="24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„Projekt mobilności zawodowej uczniów i kadry realizowany w ramach akredytacji w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programie Erasmus+” </a:t>
            </a:r>
            <a:endParaRPr lang="pl-PL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/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2021-1-PL01-KA121-VET-000005743 </a:t>
            </a:r>
            <a:r>
              <a:rPr lang="pl-PL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</a:t>
            </a:r>
            <a:r>
              <a:rPr lang="pl-PL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projektu:  60 348 EUR</a:t>
            </a:r>
            <a:endParaRPr lang="pl-PL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hangingPunct="0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hangingPunct="0"/>
            <a:endParaRPr lang="pl-PL" sz="20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hangingPunct="0"/>
            <a:endParaRPr lang="pl-PL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118701" y="997272"/>
            <a:ext cx="765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 w="9525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ZREALIZOWANE PROJEKTY:</a:t>
            </a:r>
            <a:endParaRPr lang="pl-PL" sz="3600" b="1" dirty="0">
              <a:ln w="9525">
                <a:solidFill>
                  <a:srgbClr val="0C51BB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Joanna\Documents\2018 POWER\A strona internetowa\WIEŚCI Z PRACY I OPINIE PRACODAWCÓW\20190924_141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23" y="3621973"/>
            <a:ext cx="2074223" cy="3076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anna\Documents\2018 POWER\A strona internetowa\WIEŚCI Z PRACY I OPINIE PRACODAWCÓW\Marcelina i Julia 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429" y="1410661"/>
            <a:ext cx="1895410" cy="2211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4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119822" y="217976"/>
            <a:ext cx="11555775" cy="62174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600" b="1" dirty="0" smtClean="0">
                <a:ln w="9525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NASZE DOŚWIADCZENIA W LICZBACH</a:t>
            </a:r>
          </a:p>
          <a:p>
            <a:pPr marL="0" indent="0">
              <a:lnSpc>
                <a:spcPct val="100000"/>
              </a:lnSpc>
              <a:buNone/>
            </a:pPr>
            <a:endParaRPr lang="pl-PL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UCZESTNICY MOBILNOŚCI  </a:t>
            </a:r>
            <a:r>
              <a:rPr lang="pl-PL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 – staże uczniów</a:t>
            </a:r>
          </a:p>
          <a:p>
            <a:pPr marL="0" indent="0">
              <a:buNone/>
            </a:pPr>
            <a:endParaRPr lang="pl-PL" sz="40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WIELKA BRYTANIA – LONDYN     130</a:t>
            </a:r>
          </a:p>
          <a:p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PORTUGALIA – LIZBONA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85</a:t>
            </a:r>
          </a:p>
          <a:p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NIEMCY – BRANDENBURGIA 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24</a:t>
            </a:r>
          </a:p>
          <a:p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HISZPANIA – MALAGA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22</a:t>
            </a:r>
          </a:p>
          <a:p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WŁOCHY – RIMINI </a:t>
            </a:r>
            <a:r>
              <a:rPr lang="pl-P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47</a:t>
            </a:r>
          </a:p>
          <a:p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5" name="Picture 2" descr="C:\Users\Joanna\Documents\2017 POWER\KONFERENCJA\Nowy folder\h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1" b="18387"/>
          <a:stretch/>
        </p:blipFill>
        <p:spPr bwMode="auto">
          <a:xfrm>
            <a:off x="9149447" y="2592551"/>
            <a:ext cx="2845615" cy="4181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2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"/>
          <a:stretch/>
        </p:blipFill>
        <p:spPr bwMode="auto">
          <a:xfrm>
            <a:off x="5897708" y="3135086"/>
            <a:ext cx="3161231" cy="363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88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98556" y="217977"/>
            <a:ext cx="11976483" cy="6217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600" b="1" dirty="0">
                <a:ln w="9525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NASZE DOŚWIADCZENIA W LICZBACH</a:t>
            </a:r>
          </a:p>
          <a:p>
            <a:pPr marL="0" indent="0">
              <a:buNone/>
            </a:pPr>
            <a:endParaRPr lang="pl-PL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UCZESTNICY MOBILNOŚCI </a:t>
            </a:r>
            <a:r>
              <a:rPr lang="pl-PL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</a:p>
          <a:p>
            <a:pPr marL="0" indent="0">
              <a:buNone/>
            </a:pPr>
            <a:r>
              <a:rPr lang="pl-PL" sz="5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pl-PL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– szkolenia kadry</a:t>
            </a:r>
          </a:p>
          <a:p>
            <a:endParaRPr lang="pl-PL" sz="2400" b="1" dirty="0" smtClean="0">
              <a:solidFill>
                <a:srgbClr val="99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WIELKA BRYTANIA – LONDYN        14</a:t>
            </a:r>
          </a:p>
          <a:p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WIELKA BRYTANIA – CAMBRIDGE   5</a:t>
            </a:r>
          </a:p>
          <a:p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PORTUGALIA – LIZBONA                 28</a:t>
            </a:r>
          </a:p>
          <a:p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NIEMCY – BERLIN                             13</a:t>
            </a:r>
          </a:p>
          <a:p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WŁOCHY - FLORENCJA                     6</a:t>
            </a:r>
          </a:p>
          <a:p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Joanna\Documents\2018 POWER\xx KADRA EDUKATIO\RAPORT KADREA RELACJE\JS raport\Bell camnrid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38257"/>
          <a:stretch/>
        </p:blipFill>
        <p:spPr bwMode="auto">
          <a:xfrm>
            <a:off x="6086797" y="3433036"/>
            <a:ext cx="2912293" cy="322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anna\Documents\2018 POWER\xx KADRA EDUKATIO\RAPORT KADREA RELACJE\DJ\Erasmus + zdjęcie z zajęć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47" y="3433036"/>
            <a:ext cx="3024509" cy="31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91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122750" y="425388"/>
            <a:ext cx="11976484" cy="62174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NASZE DOŚWIADCZENIA W LICZBACH…</a:t>
            </a:r>
          </a:p>
          <a:p>
            <a:endParaRPr lang="pl-PL" sz="3800" b="1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KWOTA POZYSKANYCH ŚRODKÓW</a:t>
            </a:r>
          </a:p>
          <a:p>
            <a:pPr marL="0" indent="0" algn="ctr">
              <a:buNone/>
            </a:pPr>
            <a:endParaRPr lang="pl-P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1800" b="1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8800" b="1" dirty="0" smtClean="0">
                <a:ln w="18000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942 480 EUR </a:t>
            </a:r>
          </a:p>
          <a:p>
            <a:pPr marL="0" indent="0" algn="ctr">
              <a:buNone/>
            </a:pPr>
            <a:r>
              <a:rPr lang="pl-PL" sz="8800" b="1" dirty="0" smtClean="0">
                <a:ln w="18000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≈ 4 </a:t>
            </a:r>
            <a:r>
              <a:rPr lang="pl-PL" sz="8800" b="1" dirty="0">
                <a:ln w="18000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8800" b="1" dirty="0" smtClean="0">
                <a:ln w="18000">
                  <a:solidFill>
                    <a:srgbClr val="0066CC"/>
                  </a:solidFill>
                  <a:prstDash val="solid"/>
                  <a:miter lim="800000"/>
                </a:ln>
                <a:solidFill>
                  <a:srgbClr val="99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00 000 PLN</a:t>
            </a:r>
          </a:p>
          <a:p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75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18940" y="345530"/>
            <a:ext cx="8861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n w="6350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4-tygodniowe staże w Londynie, Lizbonie, Maladze, Rimini i </a:t>
            </a:r>
            <a:r>
              <a:rPr lang="pl-PL" sz="2800" b="1" dirty="0" err="1" smtClean="0">
                <a:ln w="6350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Brandendburgi</a:t>
            </a:r>
            <a:r>
              <a:rPr lang="pl-PL" sz="2800" b="1" dirty="0" smtClean="0">
                <a:ln w="6350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pl-PL" sz="2800" b="1" dirty="0" smtClean="0">
                <a:ln w="6350">
                  <a:solidFill>
                    <a:srgbClr val="0C51BB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realizowali uczniowie kształcący się w zawodach:</a:t>
            </a:r>
            <a:endParaRPr lang="pl-PL" sz="2800" b="1" dirty="0">
              <a:ln w="6350">
                <a:solidFill>
                  <a:srgbClr val="0C51BB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116958" y="2017604"/>
            <a:ext cx="5990473" cy="4753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 żywienia i usług gastronomicznych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 organizacji turystyki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 hotelarstwa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 informatyk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 logistyk</a:t>
            </a:r>
          </a:p>
          <a:p>
            <a:endParaRPr lang="pl-PL" sz="24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C:\Users\Joanna\Documents\2017 POWER\KONFERENCJA\Staże Londyn_zdjęcia\IMG_9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52" y="4286923"/>
            <a:ext cx="3492300" cy="261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oanna\Documents\2017 POWER\KONFERENCJA\Nowy folder\44908331_330862114134644_7135965446498418688_n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29814"/>
          <a:stretch/>
        </p:blipFill>
        <p:spPr bwMode="auto">
          <a:xfrm>
            <a:off x="5652370" y="4280352"/>
            <a:ext cx="2670032" cy="257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Joanna\Documents\2018 POWER\KONFERENCJA\Lizbona praca\20190924_141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7" b="21674"/>
          <a:stretch/>
        </p:blipFill>
        <p:spPr bwMode="auto">
          <a:xfrm>
            <a:off x="5652370" y="1795719"/>
            <a:ext cx="2670032" cy="2598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/>
          <a:stretch/>
        </p:blipFill>
        <p:spPr>
          <a:xfrm>
            <a:off x="8445350" y="1859049"/>
            <a:ext cx="3407177" cy="253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831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 txBox="1">
            <a:spLocks/>
          </p:cNvSpPr>
          <p:nvPr/>
        </p:nvSpPr>
        <p:spPr>
          <a:xfrm>
            <a:off x="223283" y="847420"/>
            <a:ext cx="7644810" cy="22506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Wyjazd </a:t>
            </a:r>
            <a:r>
              <a:rPr lang="pl-PL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staże jest w 100 % bezpłatny,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wszystkie koszty finansujemy ze środków projektu, </a:t>
            </a:r>
            <a:r>
              <a:rPr lang="pl-PL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uczestnicy otrzymują kieszonkowe </a:t>
            </a:r>
            <a:r>
              <a:rPr lang="pl-PL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wydatki podczas wyjazdu!</a:t>
            </a:r>
          </a:p>
          <a:p>
            <a:endParaRPr lang="pl-PL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Joanna\Documents\2017 POWER\KONFERENCJA\HISZPANIA\20180930_111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83" y="4150108"/>
            <a:ext cx="3597086" cy="269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anna\Documents\2017 POWER\KONFERENCJA\HISZPANIA\20180929_135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76" y="1449438"/>
            <a:ext cx="3600893" cy="270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C:\Users\Joanna\Documents\2018 POWER\KONFERENCJA\LONDYN FOTO\71763889_1381815615314150_349741722232474828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" y="3820266"/>
            <a:ext cx="5385882" cy="3027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Joanna\Documents\2018 POWER\KONFERENCJA\Lizbona 1\20190922_1305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2666" y="3705568"/>
            <a:ext cx="3913653" cy="237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8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/>
          <p:cNvSpPr txBox="1">
            <a:spLocks/>
          </p:cNvSpPr>
          <p:nvPr/>
        </p:nvSpPr>
        <p:spPr>
          <a:xfrm>
            <a:off x="103474" y="840612"/>
            <a:ext cx="8076944" cy="25603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 wyjazdem na staże zapewniamy uczniom:</a:t>
            </a:r>
          </a:p>
          <a:p>
            <a:pPr marL="342900" indent="-342900"/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rzygotowanie językowe w zakresie języka angielskiego, włoskiego, hiszpańskiego i portugalskiego</a:t>
            </a:r>
          </a:p>
          <a:p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przygotowanie kulturowo-zawodowe</a:t>
            </a:r>
          </a:p>
          <a:p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przygotowanie pedagogiczne</a:t>
            </a:r>
          </a:p>
          <a:p>
            <a:pPr>
              <a:buFontTx/>
              <a:buChar char="-"/>
            </a:pPr>
            <a:endParaRPr lang="pl-PL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Users\Joanna\Documents\2017 POWER\KONFERENCJA\HISZPANIA\20180930_104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9" y="3932270"/>
            <a:ext cx="3900967" cy="292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anna\Documents\2017 POWER\KONFERENCJA\Zwiedzanie Londyn_zdjęcia\IMG_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81" y="4011844"/>
            <a:ext cx="3794875" cy="2846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oanna\Documents\2017 POWER\KONFERENCJA\WŁOCHY\Wenecja- bazylika Św. Mar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3492" y="1363977"/>
            <a:ext cx="3675251" cy="275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Joanna\Documents\2018 POWER\KONFERENCJA\Włochy foto\Wenecja 3- Bazylika Św Mark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46" y="3237187"/>
            <a:ext cx="4159176" cy="3571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 txBox="1">
            <a:spLocks/>
          </p:cNvSpPr>
          <p:nvPr/>
        </p:nvSpPr>
        <p:spPr>
          <a:xfrm>
            <a:off x="199954" y="873457"/>
            <a:ext cx="11388220" cy="31253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 wyjazdu na staże organizujemy także:</a:t>
            </a:r>
          </a:p>
          <a:p>
            <a:pPr marL="342900" indent="-342900"/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podróż z Malborka do miejsca stażu </a:t>
            </a:r>
            <a:endParaRPr lang="pl-PL" sz="2600" b="1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opiekę </a:t>
            </a:r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nauczyciela towarzyszącego uczniom </a:t>
            </a:r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 </a:t>
            </a:r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wyjazdu </a:t>
            </a:r>
            <a:endParaRPr lang="pl-PL" sz="26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kompleksowe </a:t>
            </a:r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ubezpieczenie</a:t>
            </a:r>
          </a:p>
          <a:p>
            <a:pPr marL="342900" indent="-342900"/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zakwaterowanie i wyżywienie </a:t>
            </a:r>
          </a:p>
          <a:p>
            <a:pPr marL="342900" indent="-342900"/>
            <a:r>
              <a:rPr lang="pl-PL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lokalny metrem i </a:t>
            </a:r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autobusami</a:t>
            </a:r>
            <a:endParaRPr lang="pl-PL" sz="26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Joanna\Documents\2017 POWER\KONFERENCJA\Zwiedzanie Londyn_zdjęcia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58" y="3763495"/>
            <a:ext cx="4126007" cy="309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anna\Documents\2017 POWER\KONFERENCJA\HISZPANIA\20180915_103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6" y="3763495"/>
            <a:ext cx="5506237" cy="309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Users\Joanna\Documents\2018 POWER\KONFERENCJA\LONDYN FOTO\72446154_2407185149602212_1350272460129304576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5"/>
          <a:stretch/>
        </p:blipFill>
        <p:spPr bwMode="auto">
          <a:xfrm>
            <a:off x="9634864" y="3025016"/>
            <a:ext cx="2554181" cy="3832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4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 txBox="1">
            <a:spLocks/>
          </p:cNvSpPr>
          <p:nvPr/>
        </p:nvSpPr>
        <p:spPr>
          <a:xfrm>
            <a:off x="84540" y="1152830"/>
            <a:ext cx="11089707" cy="20097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Środki finansowe projektu zapewniają również:</a:t>
            </a:r>
          </a:p>
          <a:p>
            <a:pPr marL="342900" indent="-342900"/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kieszonkowe dla uczestników</a:t>
            </a:r>
          </a:p>
          <a:p>
            <a:pPr marL="342900" indent="-342900"/>
            <a:r>
              <a:rPr lang="pl-PL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realizację programu kulturowego  - czyli organizację ciekawych wycieczek, zwiedzanie muzeów i atrakcji turystycznych </a:t>
            </a:r>
          </a:p>
          <a:p>
            <a:endParaRPr lang="pl-PL" sz="2600" dirty="0" smtClean="0"/>
          </a:p>
        </p:txBody>
      </p:sp>
      <p:pic>
        <p:nvPicPr>
          <p:cNvPr id="4" name="Picture 2" descr="C:\Users\Joanna\Documents\2017 POWER\KONFERENCJA\Zwiedzanie Londyn_zdjęcia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3261815"/>
            <a:ext cx="4023422" cy="3492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anna\Documents\2017 POWER\KONFERENCJA\HISZPANIA\20180923_1446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>
            <a:off x="4188004" y="3261815"/>
            <a:ext cx="4958257" cy="3492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Joanna\Documents\2018 POWER\KONFERENCJA\Włochy foto\Wenecja - pałac Dożó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 bwMode="auto">
          <a:xfrm>
            <a:off x="9207063" y="3273968"/>
            <a:ext cx="2802967" cy="350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7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" y="1431217"/>
            <a:ext cx="12191999" cy="470898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l-PL" sz="4400" b="1" dirty="0" smtClean="0">
              <a:solidFill>
                <a:schemeClr val="bg1">
                  <a:lumMod val="95000"/>
                  <a:lumOff val="5000"/>
                </a:schemeClr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pl-PL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pl-PL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 SemiBold" panose="020B0502040204020203" pitchFamily="34" charset="0"/>
              </a:rPr>
              <a:t>                       </a:t>
            </a:r>
            <a:r>
              <a:rPr lang="pl-PL" sz="4400" b="1" dirty="0" smtClean="0">
                <a:solidFill>
                  <a:srgbClr val="0C51BB"/>
                </a:solidFill>
                <a:latin typeface="Arial Black" panose="020B0A04020102020204" pitchFamily="34" charset="0"/>
              </a:rPr>
              <a:t>Misją naszej szkoły jest</a:t>
            </a:r>
            <a:r>
              <a:rPr lang="pl-PL" sz="4400" b="1" dirty="0" smtClean="0">
                <a:solidFill>
                  <a:srgbClr val="0C51BB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ctr"/>
            <a:endParaRPr lang="pl-PL" sz="4400" b="1" dirty="0" smtClean="0">
              <a:solidFill>
                <a:schemeClr val="bg1">
                  <a:lumMod val="95000"/>
                  <a:lumOff val="5000"/>
                </a:schemeClr>
              </a:solidFill>
              <a:latin typeface="Bahnschrift SemiBold" panose="020B0502040204020203" pitchFamily="34" charset="0"/>
            </a:endParaRPr>
          </a:p>
          <a:p>
            <a:pPr algn="ctr"/>
            <a:endParaRPr lang="pl-PL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Ukształtować  i wyposażyć absolwenta nie tylko w umiejętności zawodowe</a:t>
            </a:r>
          </a:p>
          <a:p>
            <a:pPr algn="ctr"/>
            <a:r>
              <a:rPr lang="pl-PL" sz="2800" b="1" dirty="0">
                <a:solidFill>
                  <a:srgbClr val="002060"/>
                </a:solidFill>
              </a:rPr>
              <a:t>s</a:t>
            </a:r>
            <a:r>
              <a:rPr lang="pl-PL" sz="2800" b="1" dirty="0" smtClean="0">
                <a:solidFill>
                  <a:srgbClr val="002060"/>
                </a:solidFill>
              </a:rPr>
              <a:t>łużące zabezpieczeniu potrzeb europejskiego rynku pracy,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ale potrafiącego „rozumieć świat i kierować sobą” w oparciu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</a:rPr>
              <a:t>o takie same wartości jak: prawda, dobro i piękno.</a:t>
            </a:r>
          </a:p>
          <a:p>
            <a:pPr algn="ctr"/>
            <a:endParaRPr lang="pl-PL" sz="28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0" y="1214280"/>
            <a:ext cx="2571428" cy="257142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3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300509" y="1493376"/>
            <a:ext cx="11518451" cy="1113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pl-PL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 stażu, każdego </a:t>
            </a:r>
            <a:r>
              <a:rPr lang="pl-P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dnia wsparciem dla uczniów są także pracodawcy i koledzy w pracy, na których </a:t>
            </a:r>
            <a:r>
              <a:rPr lang="pl-PL" sz="2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zawsze </a:t>
            </a:r>
            <a:r>
              <a:rPr lang="pl-P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mogą liczyć.</a:t>
            </a:r>
          </a:p>
        </p:txBody>
      </p:sp>
      <p:pic>
        <p:nvPicPr>
          <p:cNvPr id="4" name="Picture 2" descr="C:\Users\Joanna\Documents\2017 POWER\KONFERENCJA\WŁOCHY\KAROLINA NA RECEPCJ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b="823"/>
          <a:stretch/>
        </p:blipFill>
        <p:spPr bwMode="auto">
          <a:xfrm>
            <a:off x="3572703" y="3171495"/>
            <a:ext cx="3029644" cy="361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anna\Documents\2017 POWER\KONFERENCJA\FOTO PRACA HOTEL SOHO\photo0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15690" r="19610"/>
          <a:stretch/>
        </p:blipFill>
        <p:spPr bwMode="auto">
          <a:xfrm>
            <a:off x="113676" y="3198850"/>
            <a:ext cx="3450868" cy="355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C:\Users\Joanna\Documents\2018 POWER\KONFERENCJA\Lizbona praca\20190930_1028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5"/>
          <a:stretch/>
        </p:blipFill>
        <p:spPr bwMode="auto">
          <a:xfrm>
            <a:off x="6602347" y="3244292"/>
            <a:ext cx="5448968" cy="3465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199696" y="900839"/>
            <a:ext cx="11709836" cy="3816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cele projektów mobilności:</a:t>
            </a:r>
          </a:p>
          <a:p>
            <a:pPr marL="457200" indent="-45720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odbycie 4-tygodniowych praktyk zawodowych w nowoczesnych przedsiębiorstwach </a:t>
            </a:r>
          </a:p>
          <a:p>
            <a:pPr marL="457200" indent="-45720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poznanie standardów obsługi, nowych technologii i kierunków rozwoju przyszłych zawodów</a:t>
            </a:r>
          </a:p>
          <a:p>
            <a:pPr marL="457200" indent="-45720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samodzielną realizację zadań w miejscu pracy</a:t>
            </a:r>
          </a:p>
          <a:p>
            <a:pPr marL="457200" indent="-45720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poprawę znajomości języka angielskiego </a:t>
            </a:r>
          </a:p>
          <a:p>
            <a:pPr marL="457200" indent="-457200"/>
            <a:r>
              <a:rPr lang="pl-PL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zwiększenie kompetencji interpersonalnych i społecznych</a:t>
            </a:r>
          </a:p>
          <a:p>
            <a:endParaRPr lang="pl-PL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pl-PL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Joanna\Documents\2017 POWER\KONFERENCJA\Staże Londyn_zdjęcia\IMG_9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91" y="4267003"/>
            <a:ext cx="3448335" cy="2586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dtytuł 2"/>
          <p:cNvSpPr txBox="1">
            <a:spLocks/>
          </p:cNvSpPr>
          <p:nvPr/>
        </p:nvSpPr>
        <p:spPr>
          <a:xfrm>
            <a:off x="113676" y="159488"/>
            <a:ext cx="11060572" cy="860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projektach mobilności zawodowej to same korzyści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C:\Users\Joanna\Documents\2018 POWER\KONFERENCJA\Lizbona praca\20190930_1031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 r="15626"/>
          <a:stretch/>
        </p:blipFill>
        <p:spPr bwMode="auto">
          <a:xfrm>
            <a:off x="4925422" y="4271747"/>
            <a:ext cx="4190862" cy="2581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oanna\Documents\2018 POWER\KONFERENCJA\Włochy praca\Julia i Kas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7"/>
          <a:stretch/>
        </p:blipFill>
        <p:spPr bwMode="auto">
          <a:xfrm flipH="1">
            <a:off x="9310853" y="3603205"/>
            <a:ext cx="2881147" cy="3250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6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/>
          <p:cNvSpPr txBox="1">
            <a:spLocks/>
          </p:cNvSpPr>
          <p:nvPr/>
        </p:nvSpPr>
        <p:spPr>
          <a:xfrm>
            <a:off x="-693581" y="182411"/>
            <a:ext cx="9091449" cy="2199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ctr">
              <a:lnSpc>
                <a:spcPct val="100000"/>
              </a:lnSpc>
              <a:buNone/>
            </a:pPr>
            <a:r>
              <a:rPr lang="pl-PL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Udział w projekcie jest prawdziwą lekcją życia, </a:t>
            </a:r>
          </a:p>
          <a:p>
            <a:pPr marL="914400" lvl="2" indent="0" algn="ctr">
              <a:lnSpc>
                <a:spcPct val="100000"/>
              </a:lnSpc>
              <a:buNone/>
            </a:pPr>
            <a:r>
              <a:rPr lang="pl-PL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dostarcza niezwykłych wrażeń, pozwala odkryć inną kulturę, zobaczyć niezwykłe miejsca </a:t>
            </a:r>
          </a:p>
          <a:p>
            <a:pPr marL="914400" lvl="2" indent="0" algn="ctr">
              <a:lnSpc>
                <a:spcPct val="100000"/>
              </a:lnSpc>
              <a:buNone/>
            </a:pPr>
            <a:r>
              <a:rPr lang="pl-PL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zapewnia cudowne wspomnienia. </a:t>
            </a:r>
          </a:p>
          <a:p>
            <a:pPr algn="ctr">
              <a:lnSpc>
                <a:spcPct val="150000"/>
              </a:lnSpc>
            </a:pPr>
            <a:endParaRPr lang="pl-PL" dirty="0">
              <a:solidFill>
                <a:srgbClr val="00FFFF"/>
              </a:solidFill>
            </a:endParaRPr>
          </a:p>
        </p:txBody>
      </p:sp>
      <p:pic>
        <p:nvPicPr>
          <p:cNvPr id="4" name="Picture 5" descr="C:\Users\Joanna\Documents\2017 POWER\KONFERENCJA\HISZPANIA\20181006_134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2" y="3264195"/>
            <a:ext cx="4490625" cy="336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oanna\Documents\2017 POWER\KONFERENCJA\Zwiedzanie Londyn_zdjęcia\IMG_9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5"/>
          <a:stretch/>
        </p:blipFill>
        <p:spPr bwMode="auto">
          <a:xfrm>
            <a:off x="4421824" y="3264195"/>
            <a:ext cx="3327404" cy="340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Joanna\Documents\2018 POWER\KONFERENCJA\Lizbona 3 week\20191005_114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1"/>
          <a:stretch/>
        </p:blipFill>
        <p:spPr bwMode="auto">
          <a:xfrm>
            <a:off x="7749228" y="4432329"/>
            <a:ext cx="4319191" cy="2241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Joanna\Documents\2018 POWER\KONFERENCJA\Lizbona 2\20190928_1206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28" y="1823478"/>
            <a:ext cx="4319191" cy="2429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0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8700" y="179951"/>
            <a:ext cx="10018712" cy="993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tx1"/>
                </a:solidFill>
              </a:rPr>
              <a:t>Wyposażenie</a:t>
            </a:r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-372138" y="1027113"/>
            <a:ext cx="9973340" cy="253365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pl-PL" b="1" dirty="0" smtClean="0">
                <a:solidFill>
                  <a:srgbClr val="FFFF00"/>
                </a:solidFill>
              </a:rPr>
              <a:t>Szkoła posiada kilkanaście specjalistycznych pracowni, </a:t>
            </a:r>
            <a:br>
              <a:rPr lang="pl-PL" b="1" dirty="0" smtClean="0">
                <a:solidFill>
                  <a:srgbClr val="FFFF00"/>
                </a:solidFill>
              </a:rPr>
            </a:br>
            <a:r>
              <a:rPr lang="pl-PL" b="1" dirty="0" smtClean="0">
                <a:solidFill>
                  <a:srgbClr val="FFFF00"/>
                </a:solidFill>
              </a:rPr>
              <a:t>przystosowanych do kształcenia w wybranych zawodach</a:t>
            </a:r>
            <a:r>
              <a:rPr lang="pl-PL" b="1" dirty="0" smtClean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4386" y="1859282"/>
            <a:ext cx="4420726" cy="248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2010" y="1899787"/>
            <a:ext cx="4377273" cy="240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386" y="4277274"/>
            <a:ext cx="4426466" cy="248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2407" y="4277274"/>
            <a:ext cx="4426876" cy="248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22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4848" y="378709"/>
            <a:ext cx="100187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000" b="1" dirty="0" smtClean="0">
                <a:solidFill>
                  <a:srgbClr val="FFFF00"/>
                </a:solidFill>
              </a:rPr>
              <a:t>Pracowania gastronomiczna</a:t>
            </a: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848" y="1521709"/>
            <a:ext cx="5529263" cy="3256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04111" y="3000444"/>
            <a:ext cx="6318570" cy="355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5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639" y="117830"/>
            <a:ext cx="10018712" cy="1279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FFFF00"/>
                </a:solidFill>
              </a:rPr>
              <a:t>Sala konferencyjna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56789" y="1002699"/>
            <a:ext cx="9505950" cy="165893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>
                <a:solidFill>
                  <a:srgbClr val="00FFFF"/>
                </a:solidFill>
              </a:rPr>
              <a:t>Szkoła zachęca do wspólnego spędzania czasu </a:t>
            </a:r>
            <a:br>
              <a:rPr lang="pl-PL" b="1" dirty="0" smtClean="0">
                <a:solidFill>
                  <a:srgbClr val="00FFFF"/>
                </a:solidFill>
              </a:rPr>
            </a:br>
            <a:r>
              <a:rPr lang="pl-PL" b="1" dirty="0" smtClean="0">
                <a:solidFill>
                  <a:srgbClr val="00FFFF"/>
                </a:solidFill>
              </a:rPr>
              <a:t>organizując różne spotkania i kursy kwalifikacyjne nadające uczniom nowe umiejętności zawodowe. </a:t>
            </a:r>
          </a:p>
        </p:txBody>
      </p:sp>
      <p:pic>
        <p:nvPicPr>
          <p:cNvPr id="4" name="Content Placeholder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789" y="2661636"/>
            <a:ext cx="5872853" cy="383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64525" y="2661635"/>
            <a:ext cx="5870716" cy="373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0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002" y="231545"/>
            <a:ext cx="9180029" cy="890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FFFF00"/>
                </a:solidFill>
              </a:rPr>
              <a:t>Kompleks boisk sportowych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50492" y="2495066"/>
            <a:ext cx="4454525" cy="379971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 smtClean="0">
                <a:solidFill>
                  <a:srgbClr val="00FFFF"/>
                </a:solidFill>
              </a:rPr>
              <a:t>Aktywność ruchowa to ważny element wychowania młodzieży. Zapewniamy uczniom komfortowe warunki uprawiania sportu na dwóch salach sportowych, siłowni, sali fitness oraz  zespole boisk „Orlik”.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16" y="1881963"/>
            <a:ext cx="7053833" cy="461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32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1645" y="218051"/>
            <a:ext cx="6568799" cy="917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FFFF00"/>
                </a:solidFill>
              </a:rPr>
              <a:t>Zajęcia pozalekcyjne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-212110" y="1135626"/>
            <a:ext cx="9347171" cy="147489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600" b="1" dirty="0" smtClean="0">
                <a:solidFill>
                  <a:srgbClr val="00FFFF"/>
                </a:solidFill>
              </a:rPr>
              <a:t>Czas wolny uczniowie mogą spędzać również w szkole, </a:t>
            </a:r>
          </a:p>
          <a:p>
            <a:pPr marL="0" indent="0" algn="ctr">
              <a:buNone/>
            </a:pPr>
            <a:r>
              <a:rPr lang="pl-PL" sz="2600" b="1" dirty="0" smtClean="0">
                <a:solidFill>
                  <a:srgbClr val="00FFFF"/>
                </a:solidFill>
              </a:rPr>
              <a:t>doskonaląc swoje umiejętności na zajęciach z robotyki </a:t>
            </a:r>
          </a:p>
          <a:p>
            <a:pPr marL="0" indent="0" algn="ctr">
              <a:buNone/>
            </a:pPr>
            <a:r>
              <a:rPr lang="pl-PL" sz="2600" b="1" dirty="0" smtClean="0">
                <a:solidFill>
                  <a:srgbClr val="00FFFF"/>
                </a:solidFill>
              </a:rPr>
              <a:t>lub Szkolnym Klubie Sportowym. </a:t>
            </a:r>
          </a:p>
        </p:txBody>
      </p:sp>
      <p:pic>
        <p:nvPicPr>
          <p:cNvPr id="4" name="Picture 2" descr="http://www.robotyka.com/grafika/edytor/ASTOR-R-Robocom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11131" y="3193252"/>
            <a:ext cx="5247860" cy="3059448"/>
          </a:xfrm>
          <a:prstGeom prst="rect">
            <a:avLst/>
          </a:prstGeom>
        </p:spPr>
      </p:pic>
      <p:pic>
        <p:nvPicPr>
          <p:cNvPr id="5" name="Picture 4" descr="http://s2.fbcdn.pl/6/clubs/52066/data/images/n/894935ba18a46dbed1281549752a13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4324" y="3193252"/>
            <a:ext cx="5430078" cy="3048524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638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5346" y="292118"/>
            <a:ext cx="8342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Dlaczego warto wybrać ZSP3?</a:t>
            </a:r>
            <a:endParaRPr lang="pl-PL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65346" y="2295965"/>
            <a:ext cx="1145835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rgbClr val="FFFF00"/>
                </a:solidFill>
              </a:rPr>
              <a:t>Nasze atuty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000" b="1" dirty="0" smtClean="0">
                <a:solidFill>
                  <a:srgbClr val="00FFFF"/>
                </a:solidFill>
              </a:rPr>
              <a:t>nowoczesna baza dydaktyczna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rgbClr val="00FFFF"/>
                </a:solidFill>
              </a:rPr>
              <a:t>a</a:t>
            </a:r>
            <a:r>
              <a:rPr lang="pl-PL" sz="3000" b="1" dirty="0" smtClean="0">
                <a:solidFill>
                  <a:srgbClr val="00FFFF"/>
                </a:solidFill>
              </a:rPr>
              <a:t>trakcyjne, zagraniczne staże zawodowe dla uczniów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rgbClr val="00FFFF"/>
                </a:solidFill>
              </a:rPr>
              <a:t>k</a:t>
            </a:r>
            <a:r>
              <a:rPr lang="pl-PL" sz="3000" b="1" dirty="0" smtClean="0">
                <a:solidFill>
                  <a:srgbClr val="00FFFF"/>
                </a:solidFill>
              </a:rPr>
              <a:t>ursy kwalifikacyjne nadające uczniom dodatkowe umiejętności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000" b="1" dirty="0">
                <a:solidFill>
                  <a:srgbClr val="00FFFF"/>
                </a:solidFill>
              </a:rPr>
              <a:t>k</a:t>
            </a:r>
            <a:r>
              <a:rPr lang="pl-PL" sz="3000" b="1" dirty="0" smtClean="0">
                <a:solidFill>
                  <a:srgbClr val="00FFFF"/>
                </a:solidFill>
              </a:rPr>
              <a:t>ończąc szkołę uczeń może uzyskać </a:t>
            </a:r>
          </a:p>
          <a:p>
            <a:r>
              <a:rPr lang="pl-PL" sz="3000" b="1" dirty="0">
                <a:solidFill>
                  <a:srgbClr val="00FFFF"/>
                </a:solidFill>
              </a:rPr>
              <a:t> </a:t>
            </a:r>
            <a:r>
              <a:rPr lang="pl-PL" sz="3000" b="1" dirty="0" smtClean="0">
                <a:solidFill>
                  <a:srgbClr val="00FFFF"/>
                </a:solidFill>
              </a:rPr>
              <a:t>     świadectwo maturalne + tytuł technika w wybranym zawodzie</a:t>
            </a:r>
          </a:p>
          <a:p>
            <a:endParaRPr lang="pl-PL" sz="3000" b="1" dirty="0" smtClean="0">
              <a:solidFill>
                <a:srgbClr val="00FFFF"/>
              </a:solidFill>
            </a:endParaRPr>
          </a:p>
          <a:p>
            <a:endParaRPr lang="pl-PL" dirty="0">
              <a:solidFill>
                <a:srgbClr val="00FFFF"/>
              </a:solidFill>
            </a:endParaRPr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9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95" y="1477497"/>
            <a:ext cx="5397340" cy="5192119"/>
          </a:xfr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403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09" y="1452855"/>
            <a:ext cx="5495132" cy="5286192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686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68" y="1463366"/>
            <a:ext cx="5534068" cy="5292289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7521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24" y="1548150"/>
            <a:ext cx="7544853" cy="4839375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01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362" y="1537641"/>
            <a:ext cx="7578355" cy="4860864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877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04" y="1537641"/>
            <a:ext cx="7478169" cy="4791744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1" y="-15095"/>
            <a:ext cx="3239489" cy="138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417786" y="383409"/>
            <a:ext cx="3501325" cy="6113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Zawody </a:t>
            </a:r>
            <a:br>
              <a:rPr lang="pl-PL" dirty="0" smtClean="0"/>
            </a:br>
            <a:r>
              <a:rPr lang="pl-PL" dirty="0" smtClean="0"/>
              <a:t>w których kształcimy: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24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łębokość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1062</TotalTime>
  <Words>860</Words>
  <Application>Microsoft Office PowerPoint</Application>
  <PresentationFormat>Niestandardowy</PresentationFormat>
  <Paragraphs>157</Paragraphs>
  <Slides>38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Głębokość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Joanna</cp:lastModifiedBy>
  <cp:revision>124</cp:revision>
  <dcterms:created xsi:type="dcterms:W3CDTF">2018-11-05T21:40:50Z</dcterms:created>
  <dcterms:modified xsi:type="dcterms:W3CDTF">2021-11-24T09:16:47Z</dcterms:modified>
</cp:coreProperties>
</file>