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86" r:id="rId13"/>
    <p:sldId id="268" r:id="rId14"/>
    <p:sldId id="270" r:id="rId15"/>
    <p:sldId id="271" r:id="rId16"/>
    <p:sldId id="272" r:id="rId17"/>
    <p:sldId id="294" r:id="rId18"/>
    <p:sldId id="295" r:id="rId19"/>
    <p:sldId id="273" r:id="rId20"/>
    <p:sldId id="275" r:id="rId21"/>
    <p:sldId id="276" r:id="rId22"/>
    <p:sldId id="279" r:id="rId23"/>
    <p:sldId id="280" r:id="rId24"/>
    <p:sldId id="287" r:id="rId25"/>
    <p:sldId id="288" r:id="rId26"/>
    <p:sldId id="289" r:id="rId27"/>
    <p:sldId id="282" r:id="rId28"/>
    <p:sldId id="283" r:id="rId29"/>
    <p:sldId id="284" r:id="rId30"/>
    <p:sldId id="285" r:id="rId31"/>
    <p:sldId id="291" r:id="rId32"/>
    <p:sldId id="292" r:id="rId33"/>
    <p:sldId id="293" r:id="rId34"/>
    <p:sldId id="281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2A2A"/>
    <a:srgbClr val="F70A0A"/>
    <a:srgbClr val="FF007B"/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Stachurski" userId="de2e6de3a01e50cd" providerId="LiveId" clId="{D785DFA5-FB93-424A-A55E-997C15D357B5}"/>
    <pc:docChg chg="modSld">
      <pc:chgData name="Adam Stachurski" userId="de2e6de3a01e50cd" providerId="LiveId" clId="{D785DFA5-FB93-424A-A55E-997C15D357B5}" dt="2021-10-26T14:41:37.426" v="1" actId="1036"/>
      <pc:docMkLst>
        <pc:docMk/>
      </pc:docMkLst>
      <pc:sldChg chg="modSp mod">
        <pc:chgData name="Adam Stachurski" userId="de2e6de3a01e50cd" providerId="LiveId" clId="{D785DFA5-FB93-424A-A55E-997C15D357B5}" dt="2021-10-26T14:41:37.426" v="1" actId="1036"/>
        <pc:sldMkLst>
          <pc:docMk/>
          <pc:sldMk cId="650317164" sldId="256"/>
        </pc:sldMkLst>
        <pc:picChg chg="mod">
          <ac:chgData name="Adam Stachurski" userId="de2e6de3a01e50cd" providerId="LiveId" clId="{D785DFA5-FB93-424A-A55E-997C15D357B5}" dt="2021-10-26T14:41:37.426" v="1" actId="1036"/>
          <ac:picMkLst>
            <pc:docMk/>
            <pc:sldMk cId="650317164" sldId="256"/>
            <ac:picMk id="8" creationId="{522779F5-BDE8-4857-8827-4CA017F03DC8}"/>
          </ac:picMkLst>
        </pc:picChg>
      </pc:sldChg>
    </pc:docChg>
  </pc:docChgLst>
  <pc:docChgLst>
    <pc:chgData name="Adam Stachurski" userId="de2e6de3a01e50cd" providerId="LiveId" clId="{0C3C46AF-5E43-4048-9DFB-1FC855B619D6}"/>
    <pc:docChg chg="custSel addSld modSld">
      <pc:chgData name="Adam Stachurski" userId="de2e6de3a01e50cd" providerId="LiveId" clId="{0C3C46AF-5E43-4048-9DFB-1FC855B619D6}" dt="2021-10-26T15:02:42.166" v="125" actId="14100"/>
      <pc:docMkLst>
        <pc:docMk/>
      </pc:docMkLst>
      <pc:sldChg chg="addSp delSp modSp new mod">
        <pc:chgData name="Adam Stachurski" userId="de2e6de3a01e50cd" providerId="LiveId" clId="{0C3C46AF-5E43-4048-9DFB-1FC855B619D6}" dt="2021-10-26T15:00:32.593" v="41" actId="1076"/>
        <pc:sldMkLst>
          <pc:docMk/>
          <pc:sldMk cId="2970164168" sldId="294"/>
        </pc:sldMkLst>
        <pc:spChg chg="mod">
          <ac:chgData name="Adam Stachurski" userId="de2e6de3a01e50cd" providerId="LiveId" clId="{0C3C46AF-5E43-4048-9DFB-1FC855B619D6}" dt="2021-10-26T15:00:27.467" v="40" actId="255"/>
          <ac:spMkLst>
            <pc:docMk/>
            <pc:sldMk cId="2970164168" sldId="294"/>
            <ac:spMk id="2" creationId="{23FD826A-7306-4368-8C75-540EB32BD7FC}"/>
          </ac:spMkLst>
        </pc:spChg>
        <pc:spChg chg="del">
          <ac:chgData name="Adam Stachurski" userId="de2e6de3a01e50cd" providerId="LiveId" clId="{0C3C46AF-5E43-4048-9DFB-1FC855B619D6}" dt="2021-10-26T14:58:08.421" v="1" actId="931"/>
          <ac:spMkLst>
            <pc:docMk/>
            <pc:sldMk cId="2970164168" sldId="294"/>
            <ac:spMk id="3" creationId="{4469DED7-0881-4568-ADEC-CECFA3D0FC5A}"/>
          </ac:spMkLst>
        </pc:spChg>
        <pc:picChg chg="add mod">
          <ac:chgData name="Adam Stachurski" userId="de2e6de3a01e50cd" providerId="LiveId" clId="{0C3C46AF-5E43-4048-9DFB-1FC855B619D6}" dt="2021-10-26T15:00:32.593" v="41" actId="1076"/>
          <ac:picMkLst>
            <pc:docMk/>
            <pc:sldMk cId="2970164168" sldId="294"/>
            <ac:picMk id="5" creationId="{9676A5D9-6EEF-4DFB-B271-7969C2A7859D}"/>
          </ac:picMkLst>
        </pc:picChg>
      </pc:sldChg>
      <pc:sldChg chg="addSp delSp modSp new mod">
        <pc:chgData name="Adam Stachurski" userId="de2e6de3a01e50cd" providerId="LiveId" clId="{0C3C46AF-5E43-4048-9DFB-1FC855B619D6}" dt="2021-10-26T15:02:42.166" v="125" actId="14100"/>
        <pc:sldMkLst>
          <pc:docMk/>
          <pc:sldMk cId="37287984" sldId="295"/>
        </pc:sldMkLst>
        <pc:spChg chg="mod">
          <ac:chgData name="Adam Stachurski" userId="de2e6de3a01e50cd" providerId="LiveId" clId="{0C3C46AF-5E43-4048-9DFB-1FC855B619D6}" dt="2021-10-26T15:01:47.750" v="82" actId="27636"/>
          <ac:spMkLst>
            <pc:docMk/>
            <pc:sldMk cId="37287984" sldId="295"/>
            <ac:spMk id="2" creationId="{32174F9E-4774-40DC-B98B-C805490EBC42}"/>
          </ac:spMkLst>
        </pc:spChg>
        <pc:spChg chg="del">
          <ac:chgData name="Adam Stachurski" userId="de2e6de3a01e50cd" providerId="LiveId" clId="{0C3C46AF-5E43-4048-9DFB-1FC855B619D6}" dt="2021-10-26T15:02:23.272" v="121" actId="931"/>
          <ac:spMkLst>
            <pc:docMk/>
            <pc:sldMk cId="37287984" sldId="295"/>
            <ac:spMk id="3" creationId="{6005BFE0-DF35-4DBB-83C3-99BF1C492C0E}"/>
          </ac:spMkLst>
        </pc:spChg>
        <pc:spChg chg="mod">
          <ac:chgData name="Adam Stachurski" userId="de2e6de3a01e50cd" providerId="LiveId" clId="{0C3C46AF-5E43-4048-9DFB-1FC855B619D6}" dt="2021-10-26T15:02:13.452" v="120" actId="20577"/>
          <ac:spMkLst>
            <pc:docMk/>
            <pc:sldMk cId="37287984" sldId="295"/>
            <ac:spMk id="4" creationId="{E0B48A9F-10D5-4BFB-8FCD-7CA0FA624C9B}"/>
          </ac:spMkLst>
        </pc:spChg>
        <pc:picChg chg="add mod">
          <ac:chgData name="Adam Stachurski" userId="de2e6de3a01e50cd" providerId="LiveId" clId="{0C3C46AF-5E43-4048-9DFB-1FC855B619D6}" dt="2021-10-26T15:02:42.166" v="125" actId="14100"/>
          <ac:picMkLst>
            <pc:docMk/>
            <pc:sldMk cId="37287984" sldId="295"/>
            <ac:picMk id="6" creationId="{431E23EE-09EA-4B2B-B2C2-5256D68E0EB3}"/>
          </ac:picMkLst>
        </pc:picChg>
      </pc:sldChg>
    </pc:docChg>
  </pc:docChgLst>
  <pc:docChgLst>
    <pc:chgData name="Adam Stachurski" userId="de2e6de3a01e50cd" providerId="LiveId" clId="{79913CB5-C420-45DB-A7B0-86D57F922846}"/>
    <pc:docChg chg="modSld sldOrd">
      <pc:chgData name="Adam Stachurski" userId="de2e6de3a01e50cd" providerId="LiveId" clId="{79913CB5-C420-45DB-A7B0-86D57F922846}" dt="2021-10-26T15:07:11.698" v="4"/>
      <pc:docMkLst>
        <pc:docMk/>
      </pc:docMkLst>
      <pc:sldChg chg="ord modTransition">
        <pc:chgData name="Adam Stachurski" userId="de2e6de3a01e50cd" providerId="LiveId" clId="{79913CB5-C420-45DB-A7B0-86D57F922846}" dt="2021-10-26T15:07:01.311" v="2"/>
        <pc:sldMkLst>
          <pc:docMk/>
          <pc:sldMk cId="2970164168" sldId="294"/>
        </pc:sldMkLst>
      </pc:sldChg>
      <pc:sldChg chg="modTransition">
        <pc:chgData name="Adam Stachurski" userId="de2e6de3a01e50cd" providerId="LiveId" clId="{79913CB5-C420-45DB-A7B0-86D57F922846}" dt="2021-10-26T15:07:11.698" v="4"/>
        <pc:sldMkLst>
          <pc:docMk/>
          <pc:sldMk cId="37287984" sldId="29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9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2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82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481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48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3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28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08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02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2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7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9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3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0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83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22779F5-BDE8-4857-8827-4CA017F03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0" y="33241"/>
            <a:ext cx="12191980" cy="685799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3EE3BDC3-8F95-464A-8673-70E8A60B9240}"/>
              </a:ext>
            </a:extLst>
          </p:cNvPr>
          <p:cNvSpPr/>
          <p:nvPr/>
        </p:nvSpPr>
        <p:spPr>
          <a:xfrm>
            <a:off x="0" y="1026459"/>
            <a:ext cx="12218894" cy="1021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3657" y="565846"/>
            <a:ext cx="9908528" cy="1472322"/>
          </a:xfrm>
        </p:spPr>
        <p:txBody>
          <a:bodyPr anchor="b">
            <a:normAutofit/>
          </a:bodyPr>
          <a:lstStyle/>
          <a:p>
            <a:pPr algn="r"/>
            <a:r>
              <a:rPr lang="pl-PL" sz="6000">
                <a:solidFill>
                  <a:srgbClr val="FFFFFF"/>
                </a:solidFill>
              </a:rPr>
              <a:t> </a:t>
            </a:r>
            <a:r>
              <a:rPr lang="pl-PL" sz="6000" b="1">
                <a:solidFill>
                  <a:srgbClr val="F70A0A"/>
                </a:solidFill>
                <a:latin typeface="Baskerville Old Face"/>
                <a:cs typeface="Aldhabi"/>
              </a:rPr>
              <a:t>ZSP nr 4 w MALBORKU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659718" y="4010668"/>
            <a:ext cx="5770281" cy="1772896"/>
          </a:xfrm>
        </p:spPr>
        <p:txBody>
          <a:bodyPr anchor="t">
            <a:normAutofit/>
          </a:bodyPr>
          <a:lstStyle/>
          <a:p>
            <a:pPr algn="r"/>
            <a:r>
              <a:rPr lang="pl-PL" sz="2800" b="1">
                <a:solidFill>
                  <a:srgbClr val="FFFF00"/>
                </a:solidFill>
                <a:cs typeface="Calibri"/>
              </a:rPr>
              <a:t>Liceum Ogólnokształcące</a:t>
            </a:r>
          </a:p>
          <a:p>
            <a:pPr algn="r"/>
            <a:r>
              <a:rPr lang="pl-PL" sz="2800" b="1">
                <a:solidFill>
                  <a:srgbClr val="FFFF00"/>
                </a:solidFill>
                <a:cs typeface="Calibri"/>
              </a:rPr>
              <a:t>Technikum</a:t>
            </a:r>
          </a:p>
          <a:p>
            <a:pPr algn="r"/>
            <a:r>
              <a:rPr lang="pl-PL" sz="2800" b="1">
                <a:solidFill>
                  <a:srgbClr val="FFFF00"/>
                </a:solidFill>
                <a:cs typeface="Calibri"/>
              </a:rPr>
              <a:t>Branżowa Szkoła I Stopnia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3C4D68-15D7-445C-91DD-AAB90A45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541" y="1450259"/>
            <a:ext cx="4208340" cy="1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>
                <a:solidFill>
                  <a:schemeClr val="bg2">
                    <a:lumMod val="20000"/>
                    <a:lumOff val="80000"/>
                  </a:schemeClr>
                </a:solidFill>
              </a:rPr>
              <a:t>MECHANIK POJAZDÓW SAMOCHODOWYCH</a:t>
            </a:r>
            <a:r>
              <a:rPr lang="en-US" sz="2500">
                <a:solidFill>
                  <a:schemeClr val="bg2">
                    <a:lumMod val="20000"/>
                    <a:lumOff val="80000"/>
                  </a:schemeClr>
                </a:solidFill>
              </a:rPr>
              <a:t> </a:t>
            </a:r>
          </a:p>
        </p:txBody>
      </p:sp>
      <p:pic>
        <p:nvPicPr>
          <p:cNvPr id="8" name="Obraz 8" descr="Obraz zawierający osoba, stojące, pozujący, grupa&#10;&#10;Opis wygenerowany automatycznie">
            <a:extLst>
              <a:ext uri="{FF2B5EF4-FFF2-40B4-BE49-F238E27FC236}">
                <a16:creationId xmlns:a16="http://schemas.microsoft.com/office/drawing/2014/main" id="{6355A15A-4B77-458B-B3FC-609298794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1" b="6129"/>
          <a:stretch/>
        </p:blipFill>
        <p:spPr>
          <a:xfrm>
            <a:off x="646532" y="1447799"/>
            <a:ext cx="6493910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4914D1B-42C4-499C-BFA8-CF358A02E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3958" y="2433289"/>
            <a:ext cx="4811953" cy="35865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solidFill>
                  <a:srgbClr val="FFC000"/>
                </a:solidFill>
              </a:rPr>
              <a:t>….</a:t>
            </a:r>
            <a:r>
              <a:rPr lang="en-US" sz="1500" err="1">
                <a:solidFill>
                  <a:srgbClr val="FFC000"/>
                </a:solidFill>
              </a:rPr>
              <a:t>możesz</a:t>
            </a:r>
            <a:r>
              <a:rPr lang="en-US" sz="1500">
                <a:solidFill>
                  <a:srgbClr val="FFC000"/>
                </a:solidFill>
              </a:rPr>
              <a:t> </a:t>
            </a:r>
            <a:r>
              <a:rPr lang="en-US" sz="1500" err="1">
                <a:solidFill>
                  <a:srgbClr val="FFC000"/>
                </a:solidFill>
              </a:rPr>
              <a:t>pracować</a:t>
            </a:r>
            <a:r>
              <a:rPr lang="en-US" sz="1500">
                <a:solidFill>
                  <a:srgbClr val="FFC000"/>
                </a:solidFill>
              </a:rPr>
              <a:t> w : </a:t>
            </a:r>
            <a:endParaRPr lang="pl-PL">
              <a:solidFill>
                <a:srgbClr val="FFC000"/>
              </a:solidFill>
            </a:endParaRP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000">
                <a:solidFill>
                  <a:schemeClr val="accent3"/>
                </a:solidFill>
              </a:rPr>
              <a:t> </a:t>
            </a:r>
            <a:r>
              <a:rPr lang="en-US" sz="2000" err="1">
                <a:solidFill>
                  <a:schemeClr val="accent3"/>
                </a:solidFill>
              </a:rPr>
              <a:t>salonach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motoryzacyjnych</a:t>
            </a:r>
            <a:r>
              <a:rPr lang="en-US" sz="2000">
                <a:solidFill>
                  <a:schemeClr val="accent3"/>
                </a:solidFill>
              </a:rPr>
              <a:t> 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000" err="1">
                <a:solidFill>
                  <a:schemeClr val="accent3"/>
                </a:solidFill>
              </a:rPr>
              <a:t>fabryce</a:t>
            </a:r>
            <a:r>
              <a:rPr lang="en-US" sz="2000">
                <a:solidFill>
                  <a:schemeClr val="accent3"/>
                </a:solidFill>
              </a:rPr>
              <a:t>  </a:t>
            </a:r>
            <a:r>
              <a:rPr lang="en-US" sz="2000" err="1">
                <a:solidFill>
                  <a:schemeClr val="accent3"/>
                </a:solidFill>
              </a:rPr>
              <a:t>i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montowniach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pojazdów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samochodowych</a:t>
            </a:r>
            <a:r>
              <a:rPr lang="en-US" sz="2000">
                <a:solidFill>
                  <a:schemeClr val="accent3"/>
                </a:solidFill>
              </a:rPr>
              <a:t> 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000" err="1">
                <a:solidFill>
                  <a:schemeClr val="accent3"/>
                </a:solidFill>
              </a:rPr>
              <a:t>stacjach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obsługi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i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kontroli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pojazdów</a:t>
            </a:r>
            <a:r>
              <a:rPr lang="en-US" sz="2000">
                <a:solidFill>
                  <a:schemeClr val="accent3"/>
                </a:solidFill>
              </a:rPr>
              <a:t> </a:t>
            </a:r>
            <a:r>
              <a:rPr lang="en-US" sz="2000" err="1">
                <a:solidFill>
                  <a:schemeClr val="accent3"/>
                </a:solidFill>
              </a:rPr>
              <a:t>samochodowych</a:t>
            </a:r>
            <a:r>
              <a:rPr lang="en-US" sz="2000">
                <a:solidFill>
                  <a:schemeClr val="accent3"/>
                </a:solidFill>
              </a:rPr>
              <a:t> 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500">
              <a:solidFill>
                <a:schemeClr val="accent3"/>
              </a:solidFill>
            </a:endParaRPr>
          </a:p>
          <a:p>
            <a:pPr algn="r">
              <a:lnSpc>
                <a:spcPct val="90000"/>
              </a:lnSpc>
            </a:pPr>
            <a:r>
              <a:rPr lang="en-US"/>
              <a:t>… </a:t>
            </a:r>
            <a:r>
              <a:rPr lang="en-US" err="1"/>
              <a:t>nie</a:t>
            </a:r>
            <a:r>
              <a:rPr lang="en-US"/>
              <a:t> </a:t>
            </a:r>
            <a:r>
              <a:rPr lang="en-US" err="1"/>
              <a:t>kształcimy</a:t>
            </a:r>
            <a:r>
              <a:rPr lang="en-US"/>
              <a:t> </a:t>
            </a:r>
            <a:r>
              <a:rPr lang="en-US" err="1"/>
              <a:t>bezrobotnych</a:t>
            </a:r>
            <a:r>
              <a:rPr lang="en-US"/>
              <a:t>*</a:t>
            </a:r>
          </a:p>
          <a:p>
            <a:pPr>
              <a:lnSpc>
                <a:spcPct val="90000"/>
              </a:lnSpc>
            </a:pPr>
            <a:r>
              <a:rPr lang="en-US" sz="150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823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C568FB-C64F-4EC8-AB02-075D08F8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107" y="0"/>
            <a:ext cx="357350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F9E501-82FD-4B38-8A53-EE93DC503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0365" y="1295400"/>
            <a:ext cx="3574834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6CBA75-9248-43B5-91DA-38202F69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725" y="1447800"/>
            <a:ext cx="3298711" cy="33164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C000"/>
                </a:solidFill>
              </a:rPr>
              <a:t>MECHANIK POJAZDÓW SAMOCHODOWYCH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15CBDD15-DF26-4251-B094-70DB076B3E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alphaModFix/>
          </a:blip>
          <a:srcRect t="7942" r="5" b="5"/>
          <a:stretch/>
        </p:blipFill>
        <p:spPr>
          <a:xfrm>
            <a:off x="1062404" y="1295400"/>
            <a:ext cx="3090250" cy="2133599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01FBA94C-A4A2-43FE-945E-E87CF4F1C8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r="5" b="7947"/>
          <a:stretch/>
        </p:blipFill>
        <p:spPr>
          <a:xfrm>
            <a:off x="4298652" y="1295400"/>
            <a:ext cx="3090250" cy="2133599"/>
          </a:xfrm>
          <a:prstGeom prst="rect">
            <a:avLst/>
          </a:prstGeom>
        </p:spPr>
      </p:pic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F6D2AFBF-50E9-4B6C-AD02-A6D33510CC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9">
            <a:alphaModFix/>
          </a:blip>
          <a:srcRect t="19290" r="-3" b="11674"/>
          <a:stretch/>
        </p:blipFill>
        <p:spPr>
          <a:xfrm>
            <a:off x="1062405" y="3579875"/>
            <a:ext cx="6331375" cy="32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03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osoba, wewnątrz, kuchnia, przygotowywanie&#10;&#10;Opis wygenerowany automatycznie">
            <a:extLst>
              <a:ext uri="{FF2B5EF4-FFF2-40B4-BE49-F238E27FC236}">
                <a16:creationId xmlns:a16="http://schemas.microsoft.com/office/drawing/2014/main" id="{3698FFAB-AC20-4C7C-9074-B527C4DBDA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B90B01-6F7F-482E-84CD-669F0014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Georgia Pro"/>
              </a:rPr>
              <a:t>KUCHARZ 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14F5ED-C615-434D-A470-EB927BEB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45968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….</a:t>
            </a:r>
            <a:r>
              <a:rPr lang="en-US" sz="2000" b="1" err="1">
                <a:solidFill>
                  <a:schemeClr val="tx2">
                    <a:lumMod val="60000"/>
                    <a:lumOff val="40000"/>
                  </a:schemeClr>
                </a:solidFill>
              </a:rPr>
              <a:t>możesz</a:t>
            </a:r>
            <a:r>
              <a:rPr lang="en-US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pracować</a:t>
            </a:r>
            <a:r>
              <a:rPr lang="en-US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: </a:t>
            </a:r>
            <a:endParaRPr lang="pl-PL" b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w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restauracjach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, 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hotelach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bistrach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n-US" sz="2000" b="1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w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firmach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 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cateringowych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  </a:t>
            </a:r>
            <a:endParaRPr lang="en-US" sz="2000" b="1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możesz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założyć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własną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działalność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gastronomiczną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n-US" sz="2000" b="1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możesz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zostać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doradcą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bg2">
                    <a:lumMod val="50000"/>
                  </a:schemeClr>
                </a:solidFill>
              </a:rPr>
              <a:t>kulinarnym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n-US" sz="2000" b="1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pPr marL="57150"/>
            <a:endParaRPr lang="en-US">
              <a:ea typeface="+mn-lt"/>
              <a:cs typeface="+mn-lt"/>
            </a:endParaRPr>
          </a:p>
          <a:p>
            <a:pPr marL="57150" algn="r"/>
            <a:r>
              <a:rPr lang="en-US">
                <a:ea typeface="+mn-lt"/>
                <a:cs typeface="+mn-lt"/>
              </a:rPr>
              <a:t>… </a:t>
            </a:r>
            <a:r>
              <a:rPr lang="en-US" err="1">
                <a:ea typeface="+mn-lt"/>
                <a:cs typeface="+mn-lt"/>
              </a:rPr>
              <a:t>nie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kształcimy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bezrobotnych</a:t>
            </a:r>
            <a:r>
              <a:rPr lang="en-US">
                <a:ea typeface="+mn-lt"/>
                <a:cs typeface="+mn-lt"/>
              </a:rPr>
              <a:t>*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466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>
                <a:solidFill>
                  <a:srgbClr val="00B050"/>
                </a:solidFill>
                <a:latin typeface="Georgia Pro"/>
              </a:rPr>
              <a:t>FRYZJER</a:t>
            </a:r>
            <a:br>
              <a:rPr lang="en-US" sz="4000" b="1">
                <a:cs typeface="Calibri Light"/>
              </a:rPr>
            </a:br>
            <a:br>
              <a:rPr lang="en-US" sz="4000" b="1"/>
            </a:br>
            <a:r>
              <a:rPr lang="en-US" sz="1600">
                <a:ea typeface="+mj-lt"/>
                <a:cs typeface="+mj-lt"/>
              </a:rPr>
              <a:t>… </a:t>
            </a:r>
            <a:r>
              <a:rPr lang="en-US" sz="1600" err="1">
                <a:ea typeface="+mj-lt"/>
                <a:cs typeface="+mj-lt"/>
              </a:rPr>
              <a:t>nie</a:t>
            </a:r>
            <a:r>
              <a:rPr lang="en-US" sz="1600">
                <a:ea typeface="+mj-lt"/>
                <a:cs typeface="+mj-lt"/>
              </a:rPr>
              <a:t> </a:t>
            </a:r>
            <a:r>
              <a:rPr lang="en-US" sz="1600" err="1">
                <a:ea typeface="+mj-lt"/>
                <a:cs typeface="+mj-lt"/>
              </a:rPr>
              <a:t>kształcimy</a:t>
            </a:r>
            <a:r>
              <a:rPr lang="en-US" sz="1600">
                <a:ea typeface="+mj-lt"/>
                <a:cs typeface="+mj-lt"/>
              </a:rPr>
              <a:t> </a:t>
            </a:r>
            <a:r>
              <a:rPr lang="en-US" sz="1600" err="1">
                <a:ea typeface="+mj-lt"/>
                <a:cs typeface="+mj-lt"/>
              </a:rPr>
              <a:t>bezrobotnych</a:t>
            </a:r>
            <a:r>
              <a:rPr lang="en-US" sz="1600">
                <a:ea typeface="+mj-lt"/>
                <a:cs typeface="+mj-lt"/>
              </a:rPr>
              <a:t>*</a:t>
            </a:r>
            <a:r>
              <a:rPr lang="en-US" sz="1600"/>
              <a:t> </a:t>
            </a:r>
            <a:br>
              <a:rPr lang="en-US" sz="1600" kern="1200"/>
            </a:br>
            <a:endParaRPr lang="en-US" sz="1600" kern="1200">
              <a:latin typeface="+mj-lt"/>
              <a:cs typeface="Calibri Light"/>
            </a:endParaRP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BD8B1FEC-ECD6-4FC7-A497-E1EB374F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5" name="Obraz 5" descr="Obraz zawierający ściana, osoba, wewnątrz&#10;&#10;Opis wygenerowany automatycznie">
            <a:extLst>
              <a:ext uri="{FF2B5EF4-FFF2-40B4-BE49-F238E27FC236}">
                <a16:creationId xmlns:a16="http://schemas.microsoft.com/office/drawing/2014/main" id="{CCFBC2A6-209F-4BA6-8E21-E9A580BFB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" r="-1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623576" y="4304723"/>
            <a:ext cx="5208544" cy="257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….</a:t>
            </a:r>
            <a:r>
              <a:rPr lang="en-US" sz="1800" b="1" err="1">
                <a:solidFill>
                  <a:schemeClr val="accent2"/>
                </a:solidFill>
              </a:rPr>
              <a:t>możesz</a:t>
            </a:r>
            <a:r>
              <a:rPr lang="en-US" sz="1800" b="1">
                <a:solidFill>
                  <a:schemeClr val="accent2"/>
                </a:solidFill>
              </a:rPr>
              <a:t> </a:t>
            </a:r>
            <a:r>
              <a:rPr lang="en-US" sz="1800" b="1" err="1">
                <a:solidFill>
                  <a:schemeClr val="accent2"/>
                </a:solidFill>
              </a:rPr>
              <a:t>pracować</a:t>
            </a:r>
            <a:r>
              <a:rPr lang="en-US" sz="1800" b="1">
                <a:solidFill>
                  <a:schemeClr val="accent2"/>
                </a:solidFill>
              </a:rPr>
              <a:t>:</a:t>
            </a:r>
            <a:r>
              <a:rPr lang="en-US" sz="2000" b="1">
                <a:solidFill>
                  <a:srgbClr val="FFC000"/>
                </a:solidFill>
              </a:rPr>
              <a:t> </a:t>
            </a:r>
            <a:endParaRPr lang="pl-PL" sz="2000" b="1">
              <a:solidFill>
                <a:srgbClr val="FFC000"/>
              </a:solidFill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C000"/>
                </a:solidFill>
              </a:rPr>
              <a:t>w </a:t>
            </a:r>
            <a:r>
              <a:rPr lang="en-US" sz="2000" b="1" err="1">
                <a:solidFill>
                  <a:srgbClr val="FFC000"/>
                </a:solidFill>
              </a:rPr>
              <a:t>salonie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fryzjerskim</a:t>
            </a:r>
            <a:r>
              <a:rPr lang="en-US" sz="2000" b="1">
                <a:solidFill>
                  <a:srgbClr val="FFC000"/>
                </a:solidFill>
              </a:rPr>
              <a:t> 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rgbClr val="FFC000"/>
                </a:solidFill>
              </a:rPr>
              <a:t>jako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stylista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fryzur</a:t>
            </a:r>
            <a:r>
              <a:rPr lang="en-US" sz="2000" b="1">
                <a:solidFill>
                  <a:srgbClr val="FFC000"/>
                </a:solidFill>
              </a:rPr>
              <a:t> 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rgbClr val="FFC000"/>
                </a:solidFill>
              </a:rPr>
              <a:t>na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planach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zdjęciowych</a:t>
            </a:r>
            <a:r>
              <a:rPr lang="en-US" sz="2000" b="1">
                <a:solidFill>
                  <a:srgbClr val="FFC000"/>
                </a:solidFill>
              </a:rPr>
              <a:t>, w </a:t>
            </a:r>
            <a:r>
              <a:rPr lang="en-US" sz="2000" b="1" err="1">
                <a:solidFill>
                  <a:srgbClr val="FFC000"/>
                </a:solidFill>
              </a:rPr>
              <a:t>teatrach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i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telewizji</a:t>
            </a:r>
            <a:r>
              <a:rPr lang="en-US" sz="2000" b="1">
                <a:solidFill>
                  <a:srgbClr val="FFC000"/>
                </a:solidFill>
              </a:rPr>
              <a:t> 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rgbClr val="FFC000"/>
                </a:solidFill>
              </a:rPr>
              <a:t>możesz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być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właścicielem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własnego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salonu</a:t>
            </a:r>
            <a:r>
              <a:rPr lang="en-US" sz="2000" b="1">
                <a:solidFill>
                  <a:srgbClr val="FFC000"/>
                </a:solidFill>
              </a:rPr>
              <a:t>  </a:t>
            </a:r>
            <a:endParaRPr lang="en-US" sz="2000" b="1">
              <a:solidFill>
                <a:srgbClr val="FFC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1917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C7C23B-0F60-444A-BC4C-7667BE4A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5334477" cy="12502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F52A2A"/>
                </a:solidFill>
                <a:latin typeface="Georgia Pro Semibold"/>
              </a:rPr>
              <a:t>KLASA  WIELOZAWODOWA</a:t>
            </a:r>
            <a:r>
              <a:rPr lang="en-US" sz="2800">
                <a:solidFill>
                  <a:schemeClr val="bg1"/>
                </a:solidFill>
              </a:rPr>
              <a:t> 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9707453-4FBA-46F9-BED1-776E2700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733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rgbClr val="FFFF00"/>
                </a:solidFill>
              </a:rPr>
              <a:t>sprzedawca</a:t>
            </a:r>
            <a:endParaRPr lang="pl-PL" sz="2000" b="1" err="1">
              <a:solidFill>
                <a:srgbClr val="FFFF00"/>
              </a:solidFill>
              <a:cs typeface="Calibri" panose="020F0502020204030204"/>
            </a:endParaRPr>
          </a:p>
          <a:p>
            <a:pPr marL="285750" indent="-228600">
              <a:buChar char="•"/>
            </a:pPr>
            <a:r>
              <a:rPr lang="en-US" sz="2000" b="1">
                <a:solidFill>
                  <a:srgbClr val="FFFF00"/>
                </a:solidFill>
              </a:rPr>
              <a:t>stolarz</a:t>
            </a:r>
          </a:p>
          <a:p>
            <a:pPr marL="285750" indent="-228600">
              <a:buChar char="•"/>
            </a:pPr>
            <a:r>
              <a:rPr lang="en-US" sz="2000" b="1" err="1">
                <a:solidFill>
                  <a:srgbClr val="FFFF00"/>
                </a:solidFill>
              </a:rPr>
              <a:t>monter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sieci</a:t>
            </a:r>
            <a:r>
              <a:rPr lang="en-US" sz="2000" b="1">
                <a:solidFill>
                  <a:srgbClr val="FFFF00"/>
                </a:solidFill>
              </a:rPr>
              <a:t>  </a:t>
            </a:r>
            <a:r>
              <a:rPr lang="en-US" sz="2000" b="1" err="1">
                <a:solidFill>
                  <a:srgbClr val="FFFF00"/>
                </a:solidFill>
              </a:rPr>
              <a:t>i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instalacji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sanitarnych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pPr marL="285750" indent="-228600">
              <a:buChar char="•"/>
            </a:pPr>
            <a:r>
              <a:rPr lang="en-US" sz="2000" b="1">
                <a:solidFill>
                  <a:srgbClr val="FFFF00"/>
                </a:solidFill>
              </a:rPr>
              <a:t>operator </a:t>
            </a:r>
            <a:r>
              <a:rPr lang="en-US" sz="2000" b="1" err="1">
                <a:solidFill>
                  <a:srgbClr val="FFFF00"/>
                </a:solidFill>
              </a:rPr>
              <a:t>obrabiarek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skrawających</a:t>
            </a:r>
            <a:r>
              <a:rPr lang="en-US" sz="2000" b="1">
                <a:solidFill>
                  <a:srgbClr val="FFFF00"/>
                </a:solidFill>
              </a:rPr>
              <a:t> 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rgbClr val="FFFF00"/>
                </a:solidFill>
              </a:rPr>
              <a:t>lakiernik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samochodowy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pPr marL="285750" indent="-228600">
              <a:buChar char="•"/>
            </a:pPr>
            <a:r>
              <a:rPr lang="en-US" sz="2000" b="1" err="1">
                <a:solidFill>
                  <a:srgbClr val="FFFF00"/>
                </a:solidFill>
              </a:rPr>
              <a:t>cukiernik</a:t>
            </a:r>
            <a:r>
              <a:rPr lang="en-US" sz="2000" b="1">
                <a:solidFill>
                  <a:srgbClr val="FFFF00"/>
                </a:solidFill>
              </a:rPr>
              <a:t> 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pPr marL="285750" indent="-228600">
              <a:buChar char="•"/>
            </a:pPr>
            <a:r>
              <a:rPr lang="en-US" sz="2000" b="1" err="1">
                <a:solidFill>
                  <a:srgbClr val="FFFF00"/>
                </a:solidFill>
                <a:ea typeface="+mn-lt"/>
                <a:cs typeface="+mn-lt"/>
              </a:rPr>
              <a:t>i</a:t>
            </a:r>
            <a:r>
              <a:rPr lang="en-US" sz="2000" b="1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FFFF00"/>
                </a:solidFill>
                <a:ea typeface="+mn-lt"/>
                <a:cs typeface="+mn-lt"/>
              </a:rPr>
              <a:t>inne</a:t>
            </a:r>
            <a:endParaRPr lang="en-US" err="1"/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                      </a:t>
            </a:r>
            <a:endParaRPr lang="en-US" sz="2000">
              <a:solidFill>
                <a:schemeClr val="bg1"/>
              </a:solidFill>
              <a:ea typeface="+mn-lt"/>
              <a:cs typeface="+mn-lt"/>
            </a:endParaRPr>
          </a:p>
          <a:p>
            <a:pPr algn="r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…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nie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kształcimy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bezrobotnych</a:t>
            </a:r>
            <a:r>
              <a:rPr lang="en-US" sz="2000">
                <a:ea typeface="+mn-lt"/>
                <a:cs typeface="+mn-lt"/>
              </a:rPr>
              <a:t>*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8" descr="Obraz zawierający osoba, wewnątrz, gotowanie, pieczone&#10;&#10;Opis wygenerowany automatycznie">
            <a:extLst>
              <a:ext uri="{FF2B5EF4-FFF2-40B4-BE49-F238E27FC236}">
                <a16:creationId xmlns:a16="http://schemas.microsoft.com/office/drawing/2014/main" id="{191830CD-919E-4AEF-9CE4-1C1952F5AD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015" r="19015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364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2" descr="Obraz zawierający wewnątrz, osoba, ściana&#10;&#10;Opis wygenerowany automatycznie">
            <a:extLst>
              <a:ext uri="{FF2B5EF4-FFF2-40B4-BE49-F238E27FC236}">
                <a16:creationId xmlns:a16="http://schemas.microsoft.com/office/drawing/2014/main" id="{6EB80A8B-AAAE-4A5C-97AB-6BD3C4704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Obraz 5" descr="Obraz zawierający osoba, chłopiec, wewnątrz, młode&#10;&#10;Opis wygenerowany automatycznie">
            <a:extLst>
              <a:ext uri="{FF2B5EF4-FFF2-40B4-BE49-F238E27FC236}">
                <a16:creationId xmlns:a16="http://schemas.microsoft.com/office/drawing/2014/main" id="{1FF4A37B-88AA-4DFC-BC39-EDFD15A3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35" b="18166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9" name="Obraz 9" descr="Obraz zawierający tekst, wewnątrz, osoba, półka&#10;&#10;Opis wygenerowany automatycznie">
            <a:extLst>
              <a:ext uri="{FF2B5EF4-FFF2-40B4-BE49-F238E27FC236}">
                <a16:creationId xmlns:a16="http://schemas.microsoft.com/office/drawing/2014/main" id="{CD9C9000-5FE8-4C95-90BA-AB9840F82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500" b="24500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3" name="Obraz 14" descr="Obraz zawierający osoba, wewnątrz, osoby, gotowanie&#10;&#10;Opis wygenerowany automatycznie">
            <a:extLst>
              <a:ext uri="{FF2B5EF4-FFF2-40B4-BE49-F238E27FC236}">
                <a16:creationId xmlns:a16="http://schemas.microsoft.com/office/drawing/2014/main" id="{FBBBC7E0-BE54-4706-B483-FCDA1F56FE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18627" b="6373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ame 3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DEFA00-C58C-4932-B238-BFF31F566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KLASA  WIELOZAWODOWA</a:t>
            </a:r>
            <a:r>
              <a:rPr lang="en-US" sz="24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28907779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FD826A-7306-4368-8C75-540EB32B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600" dirty="0">
                <a:solidFill>
                  <a:srgbClr val="FF0000"/>
                </a:solidFill>
                <a:latin typeface="Berlin Sans FB" panose="020E0602020502020306" pitchFamily="34" charset="0"/>
              </a:rPr>
              <a:t>SPRZEDAWCA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676A5D9-6EEF-4DFB-B271-7969C2A78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38" y="1637859"/>
            <a:ext cx="7501304" cy="4195762"/>
          </a:xfrm>
        </p:spPr>
      </p:pic>
    </p:spTree>
    <p:extLst>
      <p:ext uri="{BB962C8B-B14F-4D97-AF65-F5344CB8AC3E}">
        <p14:creationId xmlns:p14="http://schemas.microsoft.com/office/powerpoint/2010/main" val="297016416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174F9E-4774-40DC-B98B-C805490E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5" y="1854192"/>
            <a:ext cx="5407827" cy="1574808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C000"/>
                </a:solidFill>
              </a:rPr>
              <a:t>OPERATOR OBRABIAREK</a:t>
            </a:r>
            <a:br>
              <a:rPr lang="pl-PL" b="1" dirty="0">
                <a:solidFill>
                  <a:srgbClr val="FFC000"/>
                </a:solidFill>
              </a:rPr>
            </a:br>
            <a:r>
              <a:rPr lang="pl-PL" b="1" dirty="0">
                <a:solidFill>
                  <a:srgbClr val="FFC000"/>
                </a:solidFill>
              </a:rPr>
              <a:t>SKRAWAJĄCYCH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31E23EE-09EA-4B2B-B2C2-5256D68E0E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>
            <a:off x="6740165" y="876693"/>
            <a:ext cx="3864989" cy="498677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B48A9F-10D5-4BFB-8FCD-7CA0FA624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….. Nie kształcimy bezrobotnych</a:t>
            </a:r>
          </a:p>
        </p:txBody>
      </p:sp>
    </p:spTree>
    <p:extLst>
      <p:ext uri="{BB962C8B-B14F-4D97-AF65-F5344CB8AC3E}">
        <p14:creationId xmlns:p14="http://schemas.microsoft.com/office/powerpoint/2010/main" val="3728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Obraz 5" descr="Obraz zawierający zewnętrzne, osoba, niebo, osoby&#10;&#10;Opis wygenerowany automatycznie">
            <a:extLst>
              <a:ext uri="{FF2B5EF4-FFF2-40B4-BE49-F238E27FC236}">
                <a16:creationId xmlns:a16="http://schemas.microsoft.com/office/drawing/2014/main" id="{7F3DB961-1C71-4B48-A889-D85F483184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60000"/>
          </a:blip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AFB468-EC5E-4D54-A7B1-D557A86F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Szanowni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Rodzice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Drodzy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Uczniowie</a:t>
            </a:r>
            <a:br>
              <a:rPr lang="en-US" sz="4800" b="1"/>
            </a:br>
            <a:br>
              <a:rPr lang="en-US" sz="4800" b="1"/>
            </a:b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Kształcimy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w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atrakcyjnych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 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zawodach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poszukiwanych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rynku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pracy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. </a:t>
            </a:r>
            <a:endParaRPr lang="en-US" sz="3200" b="1">
              <a:solidFill>
                <a:schemeClr val="accent4">
                  <a:lumMod val="60000"/>
                  <a:lumOff val="40000"/>
                </a:schemeClr>
              </a:solidFill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162908-0D74-4C5B-9E34-0D03A5A17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1966" y="3725629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ctr"/>
            <a:r>
              <a:rPr lang="en-US" sz="1800" b="1">
                <a:solidFill>
                  <a:srgbClr val="FFFF00"/>
                </a:solidFill>
              </a:rPr>
              <a:t> </a:t>
            </a:r>
            <a:r>
              <a:rPr lang="en-US" sz="3200" b="1" err="1">
                <a:solidFill>
                  <a:srgbClr val="FFFF00"/>
                </a:solidFill>
              </a:rPr>
              <a:t>Nasza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szkoła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wpisuje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się</a:t>
            </a:r>
            <a:r>
              <a:rPr lang="en-US" sz="3200" b="1">
                <a:solidFill>
                  <a:srgbClr val="FFFF00"/>
                </a:solidFill>
              </a:rPr>
              <a:t> w </a:t>
            </a:r>
            <a:r>
              <a:rPr lang="en-US" sz="3200" b="1" err="1">
                <a:solidFill>
                  <a:srgbClr val="FFFF00"/>
                </a:solidFill>
              </a:rPr>
              <a:t>nowoczesny</a:t>
            </a:r>
            <a:r>
              <a:rPr lang="en-US" sz="3200" b="1">
                <a:solidFill>
                  <a:srgbClr val="FFFF00"/>
                </a:solidFill>
              </a:rPr>
              <a:t> trend </a:t>
            </a:r>
            <a:r>
              <a:rPr lang="en-US" sz="3200" b="1" err="1">
                <a:solidFill>
                  <a:srgbClr val="FFFF00"/>
                </a:solidFill>
              </a:rPr>
              <a:t>kształcenia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zawodowego</a:t>
            </a:r>
            <a:r>
              <a:rPr lang="en-US" sz="3200" b="1">
                <a:solidFill>
                  <a:srgbClr val="FFFF00"/>
                </a:solidFill>
              </a:rPr>
              <a:t> – </a:t>
            </a:r>
            <a:r>
              <a:rPr lang="en-US" sz="3200" b="1" err="1">
                <a:solidFill>
                  <a:srgbClr val="FFFF00"/>
                </a:solidFill>
              </a:rPr>
              <a:t>oparty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na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ścisłej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współpracy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szkoły</a:t>
            </a:r>
            <a:r>
              <a:rPr lang="en-US" sz="3200" b="1">
                <a:solidFill>
                  <a:srgbClr val="FFFF00"/>
                </a:solidFill>
              </a:rPr>
              <a:t> z </a:t>
            </a:r>
            <a:r>
              <a:rPr lang="en-US" sz="3200" b="1" err="1">
                <a:solidFill>
                  <a:srgbClr val="FFFF00"/>
                </a:solidFill>
              </a:rPr>
              <a:t>pracodawcami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i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zakładami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 err="1">
                <a:solidFill>
                  <a:srgbClr val="FFFF00"/>
                </a:solidFill>
              </a:rPr>
              <a:t>pracy</a:t>
            </a:r>
            <a:r>
              <a:rPr lang="en-US" sz="3200" b="1">
                <a:solidFill>
                  <a:srgbClr val="FFFF00"/>
                </a:solidFill>
              </a:rPr>
              <a:t> . </a:t>
            </a:r>
            <a:endParaRPr lang="en-US" sz="3200" b="1">
              <a:solidFill>
                <a:srgbClr val="FFFF00"/>
              </a:solidFill>
              <a:cs typeface="Calibri"/>
            </a:endParaRPr>
          </a:p>
          <a:p>
            <a:pPr marL="0" indent="0" algn="ctr">
              <a:buNone/>
            </a:pPr>
            <a:endParaRPr lang="en-US" sz="3200" b="1">
              <a:solidFill>
                <a:srgbClr val="FFFF00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3200" b="1" err="1">
                <a:solidFill>
                  <a:srgbClr val="FFFF00"/>
                </a:solidFill>
              </a:rPr>
              <a:t>Zapraszamy</a:t>
            </a:r>
            <a:r>
              <a:rPr lang="en-US" sz="3200" b="1">
                <a:solidFill>
                  <a:srgbClr val="FFFF00"/>
                </a:solidFill>
              </a:rPr>
              <a:t> ! </a:t>
            </a:r>
            <a:endParaRPr lang="en-US" sz="3200" b="1">
              <a:solidFill>
                <a:srgbClr val="FFFF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520720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D2E0C4-39D5-45F7-A87F-19657D4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800" b="1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WSPÓŁPRACUJĄ Z NAMI</a:t>
            </a:r>
            <a:endParaRPr lang="en-US" sz="3800" b="1" kern="1200">
              <a:solidFill>
                <a:schemeClr val="accent4">
                  <a:lumMod val="60000"/>
                  <a:lumOff val="40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6AE441BF-A500-4FC0-B71D-9E906A81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61" y="1709230"/>
            <a:ext cx="1758154" cy="923927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C9C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D3C1AE52-A8FE-42E3-BE12-A3B2B4BB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47" y="3529598"/>
            <a:ext cx="2032216" cy="2032216"/>
          </a:xfrm>
          <a:prstGeom prst="rect">
            <a:avLst/>
          </a:prstGeom>
        </p:spPr>
      </p:pic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tekst, clipart&#10;&#10;Opis wygenerowany automatycznie">
            <a:extLst>
              <a:ext uri="{FF2B5EF4-FFF2-40B4-BE49-F238E27FC236}">
                <a16:creationId xmlns:a16="http://schemas.microsoft.com/office/drawing/2014/main" id="{817DA349-2480-44FA-B9CF-380917238B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725354" y="1089478"/>
            <a:ext cx="3644730" cy="1294251"/>
          </a:xfrm>
          <a:prstGeom prst="rect">
            <a:avLst/>
          </a:prstGeom>
        </p:spPr>
      </p:pic>
      <p:pic>
        <p:nvPicPr>
          <p:cNvPr id="8" name="Obraz 8" descr="Obraz zawierający tekst, clipart&#10;&#10;Opis wygenerowany automatycznie">
            <a:extLst>
              <a:ext uri="{FF2B5EF4-FFF2-40B4-BE49-F238E27FC236}">
                <a16:creationId xmlns:a16="http://schemas.microsoft.com/office/drawing/2014/main" id="{3A2331D7-58A2-4585-8E3E-FB6D8FC75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397" y="3007641"/>
            <a:ext cx="3049060" cy="155502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10">
            <a:extLst>
              <a:ext uri="{FF2B5EF4-FFF2-40B4-BE49-F238E27FC236}">
                <a16:creationId xmlns:a16="http://schemas.microsoft.com/office/drawing/2014/main" id="{AA127AC2-7FFA-4661-A50A-647C14BC04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8270310" y="3902740"/>
            <a:ext cx="2876550" cy="1562100"/>
          </a:xfrm>
        </p:spPr>
      </p:pic>
    </p:spTree>
    <p:extLst>
      <p:ext uri="{BB962C8B-B14F-4D97-AF65-F5344CB8AC3E}">
        <p14:creationId xmlns:p14="http://schemas.microsoft.com/office/powerpoint/2010/main" val="2092529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1BC0B2C8-A6C1-4D0B-8C34-77728FEBC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l="10245" r="-1" b="-1"/>
          <a:stretch/>
        </p:blipFill>
        <p:spPr>
          <a:xfrm>
            <a:off x="-2291" y="-122560"/>
            <a:ext cx="12188951" cy="6976232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448FFA8-8B9A-4A76-AEA2-92A015462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8013" y="3293806"/>
            <a:ext cx="7601771" cy="3292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>
                <a:solidFill>
                  <a:srgbClr val="FF007B"/>
                </a:solidFill>
                <a:ea typeface="+mn-lt"/>
                <a:cs typeface="+mn-lt"/>
              </a:rPr>
              <a:t>CO ROBIMY ? </a:t>
            </a:r>
            <a:endParaRPr lang="en-US" sz="2800" b="1">
              <a:solidFill>
                <a:srgbClr val="FF007B"/>
              </a:solidFill>
              <a:cs typeface="Calibri"/>
            </a:endParaRPr>
          </a:p>
          <a:p>
            <a:pPr lvl="6"/>
            <a:r>
              <a:rPr lang="en-US" sz="2000" b="1">
                <a:latin typeface="Wingdings"/>
                <a:ea typeface="+mn-lt"/>
                <a:cs typeface="+mn-lt"/>
                <a:sym typeface="Wingdings"/>
              </a:rPr>
              <a:t>q</a:t>
            </a:r>
            <a:r>
              <a:rPr lang="en-US" sz="2000" b="1">
                <a:solidFill>
                  <a:srgbClr val="FFC000"/>
                </a:solidFill>
                <a:ea typeface="+mn-lt"/>
                <a:cs typeface="+mn-lt"/>
              </a:rPr>
              <a:t>  </a:t>
            </a:r>
            <a:r>
              <a:rPr lang="en-US" sz="2000" b="1" err="1">
                <a:solidFill>
                  <a:srgbClr val="FFC000"/>
                </a:solidFill>
                <a:ea typeface="+mn-lt"/>
                <a:cs typeface="+mn-lt"/>
              </a:rPr>
              <a:t>uczymy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pPr lvl="6"/>
            <a:r>
              <a:rPr lang="en-US" sz="2000" b="1">
                <a:latin typeface="Wingdings"/>
                <a:ea typeface="+mn-lt"/>
                <a:cs typeface="+mn-lt"/>
                <a:sym typeface="Wingdings"/>
              </a:rPr>
              <a:t>q</a:t>
            </a:r>
            <a:r>
              <a:rPr lang="en-US" sz="2000" b="1">
                <a:solidFill>
                  <a:srgbClr val="FFC000"/>
                </a:solidFill>
                <a:ea typeface="+mn-lt"/>
                <a:cs typeface="+mn-lt"/>
              </a:rPr>
              <a:t>  </a:t>
            </a:r>
            <a:r>
              <a:rPr lang="en-US" sz="2000" b="1" err="1">
                <a:solidFill>
                  <a:srgbClr val="FFC000"/>
                </a:solidFill>
                <a:ea typeface="+mn-lt"/>
                <a:cs typeface="+mn-lt"/>
              </a:rPr>
              <a:t>rozwijamy</a:t>
            </a:r>
            <a:r>
              <a:rPr lang="en-US" sz="2000" b="1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FFC000"/>
                </a:solidFill>
                <a:ea typeface="+mn-lt"/>
                <a:cs typeface="+mn-lt"/>
              </a:rPr>
              <a:t>pasje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pPr lvl="6"/>
            <a:r>
              <a:rPr lang="en-US" sz="2000" b="1">
                <a:latin typeface="Wingdings"/>
                <a:ea typeface="+mn-lt"/>
                <a:cs typeface="+mn-lt"/>
                <a:sym typeface="Wingdings"/>
              </a:rPr>
              <a:t>q</a:t>
            </a:r>
            <a:r>
              <a:rPr lang="en-US" sz="2000" b="1">
                <a:solidFill>
                  <a:srgbClr val="FFC000"/>
                </a:solidFill>
                <a:ea typeface="+mn-lt"/>
                <a:cs typeface="+mn-lt"/>
              </a:rPr>
              <a:t>  </a:t>
            </a:r>
            <a:r>
              <a:rPr lang="en-US" sz="2000" b="1" err="1">
                <a:solidFill>
                  <a:srgbClr val="FFC000"/>
                </a:solidFill>
                <a:ea typeface="+mn-lt"/>
                <a:cs typeface="+mn-lt"/>
              </a:rPr>
              <a:t>pracujemy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pPr lvl="6"/>
            <a:r>
              <a:rPr lang="en-US" sz="2000" b="1">
                <a:latin typeface="Wingdings"/>
                <a:ea typeface="+mn-lt"/>
                <a:cs typeface="+mn-lt"/>
                <a:sym typeface="Wingdings"/>
              </a:rPr>
              <a:t>q</a:t>
            </a:r>
            <a:r>
              <a:rPr lang="en-US" sz="2000" b="1">
                <a:solidFill>
                  <a:srgbClr val="FFC000"/>
                </a:solidFill>
                <a:ea typeface="+mn-lt"/>
                <a:cs typeface="+mn-lt"/>
              </a:rPr>
              <a:t>  </a:t>
            </a:r>
            <a:r>
              <a:rPr lang="en-US" sz="2000" b="1" err="1">
                <a:solidFill>
                  <a:srgbClr val="FFC000"/>
                </a:solidFill>
                <a:ea typeface="+mn-lt"/>
                <a:cs typeface="+mn-lt"/>
              </a:rPr>
              <a:t>pomagamy</a:t>
            </a:r>
            <a:r>
              <a:rPr lang="en-US" sz="2000" b="1">
                <a:solidFill>
                  <a:srgbClr val="FFC000"/>
                </a:solidFill>
                <a:ea typeface="+mn-lt"/>
                <a:cs typeface="+mn-lt"/>
              </a:rPr>
              <a:t>...</a:t>
            </a:r>
            <a:endParaRPr lang="en-US" sz="2000"/>
          </a:p>
          <a:p>
            <a:pPr algn="ctr">
              <a:buClr>
                <a:srgbClr val="425876"/>
              </a:buClr>
              <a:buFont typeface="Arial" panose="020B0604020202020204" pitchFamily="34" charset="0"/>
              <a:buChar char="•"/>
            </a:pPr>
            <a:endParaRPr lang="en-US" sz="2400" b="1">
              <a:solidFill>
                <a:srgbClr val="FFC000"/>
              </a:solidFill>
              <a:cs typeface="Calibri"/>
            </a:endParaRPr>
          </a:p>
          <a:p>
            <a:pPr algn="r">
              <a:buClr>
                <a:srgbClr val="425876"/>
              </a:buClr>
            </a:pPr>
            <a:r>
              <a:rPr lang="en-US">
                <a:solidFill>
                  <a:srgbClr val="D4BC22"/>
                </a:solidFill>
                <a:ea typeface="+mn-lt"/>
                <a:cs typeface="+mn-lt"/>
              </a:rPr>
              <a:t>… </a:t>
            </a:r>
            <a:r>
              <a:rPr lang="en-US" b="1" err="1">
                <a:solidFill>
                  <a:srgbClr val="D4BC22"/>
                </a:solidFill>
                <a:ea typeface="+mn-lt"/>
                <a:cs typeface="+mn-lt"/>
              </a:rPr>
              <a:t>nie</a:t>
            </a:r>
            <a:r>
              <a:rPr lang="en-US" b="1">
                <a:solidFill>
                  <a:srgbClr val="D4BC22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D4BC22"/>
                </a:solidFill>
                <a:ea typeface="+mn-lt"/>
                <a:cs typeface="+mn-lt"/>
              </a:rPr>
              <a:t>kształcimy</a:t>
            </a:r>
            <a:r>
              <a:rPr lang="en-US" b="1">
                <a:solidFill>
                  <a:srgbClr val="D4BC22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D4BC22"/>
                </a:solidFill>
                <a:ea typeface="+mn-lt"/>
                <a:cs typeface="+mn-lt"/>
              </a:rPr>
              <a:t>bezrobotnych</a:t>
            </a:r>
            <a:r>
              <a:rPr lang="en-US" b="1">
                <a:solidFill>
                  <a:srgbClr val="D4BC22"/>
                </a:solidFill>
                <a:ea typeface="+mn-lt"/>
                <a:cs typeface="+mn-lt"/>
              </a:rPr>
              <a:t> *</a:t>
            </a:r>
            <a:endParaRPr lang="en-US" b="1">
              <a:solidFill>
                <a:srgbClr val="D4BC22"/>
              </a:solidFill>
              <a:cs typeface="Calibri"/>
            </a:endParaRPr>
          </a:p>
          <a:p>
            <a:pPr indent="-228600" algn="ctr">
              <a:buClr>
                <a:srgbClr val="425876"/>
              </a:buClr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  <a:cs typeface="Calibri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A2EF87-7615-40F7-B896-B2BEEF5A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22" y="786060"/>
            <a:ext cx="12192856" cy="26431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err="1">
                <a:solidFill>
                  <a:schemeClr val="tx1"/>
                </a:solidFill>
                <a:ea typeface="+mj-lt"/>
                <a:cs typeface="+mj-lt"/>
              </a:rPr>
              <a:t>Kształcenie</a:t>
            </a:r>
            <a:r>
              <a:rPr lang="en-US" sz="3600" b="1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3600" b="1" err="1">
                <a:solidFill>
                  <a:schemeClr val="tx1"/>
                </a:solidFill>
                <a:ea typeface="+mj-lt"/>
                <a:cs typeface="+mj-lt"/>
              </a:rPr>
              <a:t>zawodowe</a:t>
            </a:r>
            <a:r>
              <a:rPr lang="en-US" sz="3600" b="1">
                <a:solidFill>
                  <a:schemeClr val="tx1"/>
                </a:solidFill>
                <a:ea typeface="+mj-lt"/>
                <a:cs typeface="+mj-lt"/>
              </a:rPr>
              <a:t>  </a:t>
            </a:r>
            <a:r>
              <a:rPr lang="en-US" sz="3600" b="1" err="1">
                <a:solidFill>
                  <a:schemeClr val="tx1"/>
                </a:solidFill>
                <a:ea typeface="+mj-lt"/>
                <a:cs typeface="+mj-lt"/>
              </a:rPr>
              <a:t>na</a:t>
            </a:r>
            <a:r>
              <a:rPr lang="en-US" sz="3600" b="1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3600" b="1" err="1">
                <a:solidFill>
                  <a:schemeClr val="tx1"/>
                </a:solidFill>
                <a:ea typeface="+mj-lt"/>
                <a:cs typeface="+mj-lt"/>
              </a:rPr>
              <a:t>poziomach</a:t>
            </a:r>
            <a:br>
              <a:rPr lang="en-US" sz="3600" b="1">
                <a:solidFill>
                  <a:schemeClr val="tx1"/>
                </a:solidFill>
                <a:ea typeface="+mj-lt"/>
                <a:cs typeface="+mj-lt"/>
              </a:rPr>
            </a:br>
            <a:br>
              <a:rPr lang="en-US" sz="2800" b="1">
                <a:ea typeface="+mj-lt"/>
                <a:cs typeface="+mj-lt"/>
              </a:rPr>
            </a:br>
            <a:r>
              <a:rPr lang="en-US" sz="3200" err="1">
                <a:solidFill>
                  <a:srgbClr val="FFFF00"/>
                </a:solidFill>
                <a:ea typeface="+mj-lt"/>
                <a:cs typeface="+mj-lt"/>
              </a:rPr>
              <a:t>Technikum</a:t>
            </a:r>
            <a:r>
              <a:rPr lang="en-US" sz="3200">
                <a:solidFill>
                  <a:srgbClr val="FFFF00"/>
                </a:solidFill>
                <a:ea typeface="+mj-lt"/>
                <a:cs typeface="+mj-lt"/>
              </a:rPr>
              <a:t> </a:t>
            </a:r>
            <a:br>
              <a:rPr lang="en-US" sz="3200">
                <a:ea typeface="+mj-lt"/>
                <a:cs typeface="+mj-lt"/>
              </a:rPr>
            </a:br>
            <a:r>
              <a:rPr lang="pl-PL" sz="2000" b="1">
                <a:solidFill>
                  <a:schemeClr val="tx1"/>
                </a:solidFill>
              </a:rPr>
              <a:t>-</a:t>
            </a:r>
            <a:endParaRPr lang="pl-PL" sz="3200" b="1">
              <a:solidFill>
                <a:schemeClr val="tx1"/>
              </a:solidFill>
            </a:endParaRPr>
          </a:p>
          <a:p>
            <a:pPr algn="ctr"/>
            <a:r>
              <a:rPr lang="en-US" sz="3200" err="1">
                <a:solidFill>
                  <a:srgbClr val="FFFF00"/>
                </a:solidFill>
                <a:ea typeface="+mj-lt"/>
                <a:cs typeface="+mj-lt"/>
              </a:rPr>
              <a:t>Branżowa</a:t>
            </a:r>
            <a:r>
              <a:rPr lang="en-US" sz="3200">
                <a:solidFill>
                  <a:srgbClr val="FFFF00"/>
                </a:solidFill>
                <a:ea typeface="+mj-lt"/>
                <a:cs typeface="+mj-lt"/>
              </a:rPr>
              <a:t> </a:t>
            </a:r>
            <a:r>
              <a:rPr lang="en-US" sz="3200" err="1">
                <a:solidFill>
                  <a:srgbClr val="FFFF00"/>
                </a:solidFill>
                <a:ea typeface="+mj-lt"/>
                <a:cs typeface="+mj-lt"/>
              </a:rPr>
              <a:t>Szkoła</a:t>
            </a:r>
            <a:r>
              <a:rPr lang="en-US" sz="3200">
                <a:solidFill>
                  <a:srgbClr val="FFFF00"/>
                </a:solidFill>
                <a:ea typeface="+mj-lt"/>
                <a:cs typeface="+mj-lt"/>
              </a:rPr>
              <a:t> I </a:t>
            </a:r>
            <a:r>
              <a:rPr lang="en-US" sz="3200" err="1">
                <a:solidFill>
                  <a:srgbClr val="FFFF00"/>
                </a:solidFill>
                <a:ea typeface="+mj-lt"/>
                <a:cs typeface="+mj-lt"/>
              </a:rPr>
              <a:t>stopnia</a:t>
            </a:r>
            <a:r>
              <a:rPr lang="en-US" sz="3200">
                <a:solidFill>
                  <a:srgbClr val="FFFF00"/>
                </a:solidFill>
                <a:ea typeface="+mj-lt"/>
                <a:cs typeface="+mj-lt"/>
              </a:rPr>
              <a:t> </a:t>
            </a:r>
            <a:endParaRPr lang="pl-PL" sz="3200"/>
          </a:p>
          <a:p>
            <a:pPr algn="ctr"/>
            <a:endParaRPr lang="en-US" sz="2800" b="1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43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podłoże, wewnątrz, osoba, stojące&#10;&#10;Opis wygenerowany automatycznie">
            <a:extLst>
              <a:ext uri="{FF2B5EF4-FFF2-40B4-BE49-F238E27FC236}">
                <a16:creationId xmlns:a16="http://schemas.microsoft.com/office/drawing/2014/main" id="{3BABE756-F406-42CD-BDFB-75BAC848D2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84" t="31818" r="5807"/>
          <a:stretch/>
        </p:blipFill>
        <p:spPr>
          <a:xfrm>
            <a:off x="20" y="52562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92EF6C-9305-4645-978C-C680F18E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rgbClr val="FF0000"/>
                </a:solidFill>
              </a:rPr>
              <a:t>LICEUM OGÓLNOKSZTAŁCĄCE</a:t>
            </a:r>
          </a:p>
          <a:p>
            <a:r>
              <a:rPr lang="en-US" sz="3200">
                <a:solidFill>
                  <a:srgbClr val="FFC000"/>
                </a:solidFill>
                <a:ea typeface="+mj-lt"/>
                <a:cs typeface="+mj-lt"/>
              </a:rPr>
              <a:t>ODDZIAŁ PRZYGOTOWANIA WOJSKOWEGO </a:t>
            </a:r>
            <a:endParaRPr lang="en-US">
              <a:solidFill>
                <a:srgbClr val="FFC000"/>
              </a:solidFill>
            </a:endParaRPr>
          </a:p>
          <a:p>
            <a:r>
              <a:rPr lang="en-US" sz="4600"/>
              <a:t>  </a:t>
            </a:r>
            <a:endParaRPr lang="en-US" sz="4600">
              <a:cs typeface="Calibri Light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1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, mundur wojskowy, odzież, stojące&#10;&#10;Opis wygenerowany automatycznie">
            <a:extLst>
              <a:ext uri="{FF2B5EF4-FFF2-40B4-BE49-F238E27FC236}">
                <a16:creationId xmlns:a16="http://schemas.microsoft.com/office/drawing/2014/main" id="{14978C71-50CB-4BCA-82E4-BB6EA3F57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3639" b="4417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9672E11-046E-4D3B-84EF-6AA2A6368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-94702"/>
            <a:ext cx="10515600" cy="11284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 </a:t>
            </a:r>
          </a:p>
          <a:p>
            <a:endParaRPr lang="en-US" b="1" kern="1200">
              <a:solidFill>
                <a:schemeClr val="accent2"/>
              </a:solidFill>
              <a:latin typeface="+mj-l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AA7E33-F27F-446D-BBC4-D6224B5FC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862" y="305695"/>
            <a:ext cx="5508137" cy="58712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q"/>
            </a:pP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 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Jesteśmy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jedyną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szkołą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w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powiecie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malborskim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, w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której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funkcjonują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oddziały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przygotowania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wojskowego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.</a:t>
            </a:r>
            <a:endParaRPr lang="en-US" sz="2000" b="1">
              <a:solidFill>
                <a:schemeClr val="accent4">
                  <a:lumMod val="60000"/>
                  <a:lumOff val="40000"/>
                </a:schemeClr>
              </a:solidFill>
              <a:latin typeface="Biome Light"/>
              <a:cs typeface="Calibri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 Nasi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uczniowie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zdobywają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wiedzę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praktyczną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i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teoretyczną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w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zakresie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edukacji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wojskowej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W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programie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przewidziane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jest 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177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godzin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praktycznych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, w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tym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obóz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ea typeface="+mn-lt"/>
                <a:cs typeface="+mn-lt"/>
              </a:rPr>
              <a:t>szkoleniowy</a:t>
            </a:r>
            <a:endParaRPr lang="en-US" sz="2000" b="1">
              <a:solidFill>
                <a:schemeClr val="accent4">
                  <a:lumMod val="60000"/>
                  <a:lumOff val="40000"/>
                </a:schemeClr>
              </a:solidFill>
              <a:latin typeface="Biome Light"/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 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Uczeń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po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zdaniu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matury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może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kontynuować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studia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na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uczelniach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wojskowych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i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cywilnych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 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 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Okres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kształcenia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trwa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4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lata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 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 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Uczniowie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doskonalą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swoje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umiejętności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poprzez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współprace</a:t>
            </a:r>
            <a:b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</a:b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z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jednostkami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 </a:t>
            </a:r>
            <a:r>
              <a:rPr lang="en-US" sz="20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wojskowymi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Biome Light"/>
                <a:cs typeface="Biome Light"/>
              </a:rPr>
              <a:t>.</a:t>
            </a:r>
          </a:p>
        </p:txBody>
      </p:sp>
      <p:pic>
        <p:nvPicPr>
          <p:cNvPr id="5" name="Obraz 5" descr="Obraz zawierający osoba, wewnątrz, podłoże, mundur wojskowy&#10;&#10;Opis wygenerowany automatycznie">
            <a:extLst>
              <a:ext uri="{FF2B5EF4-FFF2-40B4-BE49-F238E27FC236}">
                <a16:creationId xmlns:a16="http://schemas.microsoft.com/office/drawing/2014/main" id="{415C0976-C865-484C-BFB8-072811A4FE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879" r="1" b="1"/>
          <a:stretch/>
        </p:blipFill>
        <p:spPr>
          <a:xfrm>
            <a:off x="6534890" y="2527547"/>
            <a:ext cx="5546624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65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75231A7-953F-4ADF-BB4A-0A4958A2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 dalej</a:t>
            </a:r>
            <a:r>
              <a:rPr lang="en-US" sz="4000" b="1">
                <a:solidFill>
                  <a:srgbClr val="FF0000"/>
                </a:solidFill>
              </a:rPr>
              <a:t> ? </a:t>
            </a:r>
            <a:endParaRPr lang="en-US" sz="4000" b="1" kern="120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6" descr="Obraz zawierający osoba, wewnątrz, zielony&#10;&#10;Opis wygenerowany automatycznie">
            <a:extLst>
              <a:ext uri="{FF2B5EF4-FFF2-40B4-BE49-F238E27FC236}">
                <a16:creationId xmlns:a16="http://schemas.microsoft.com/office/drawing/2014/main" id="{DDC55BBE-6BB0-410D-AD30-814A0A5919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1073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985BF014-E594-4753-AC0E-18C6F727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" r="1" b="3847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7C4A51-424F-4E92-9863-E11257201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8639" y="3428424"/>
            <a:ext cx="5747198" cy="33074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err="1">
                <a:solidFill>
                  <a:srgbClr val="FFC000"/>
                </a:solidFill>
              </a:rPr>
              <a:t>Absolwenci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biorą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udział</a:t>
            </a:r>
            <a:r>
              <a:rPr lang="en-US" sz="2000" b="1">
                <a:solidFill>
                  <a:srgbClr val="FFC000"/>
                </a:solidFill>
              </a:rPr>
              <a:t> w </a:t>
            </a:r>
            <a:r>
              <a:rPr lang="en-US" sz="2000" b="1" err="1">
                <a:solidFill>
                  <a:srgbClr val="FFC000"/>
                </a:solidFill>
              </a:rPr>
              <a:t>kilkutygodniowym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szkoleniu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poligonowym</a:t>
            </a:r>
            <a:r>
              <a:rPr lang="en-US" sz="2000" b="1">
                <a:solidFill>
                  <a:srgbClr val="FFC000"/>
                </a:solidFill>
              </a:rPr>
              <a:t>, </a:t>
            </a:r>
            <a:r>
              <a:rPr lang="en-US" sz="2000" b="1" err="1">
                <a:solidFill>
                  <a:srgbClr val="FFC000"/>
                </a:solidFill>
              </a:rPr>
              <a:t>zakończonym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przysięgą</a:t>
            </a:r>
            <a:br>
              <a:rPr lang="en-US" sz="2000" b="1">
                <a:solidFill>
                  <a:srgbClr val="FFC000"/>
                </a:solidFill>
              </a:rPr>
            </a:br>
            <a:r>
              <a:rPr lang="en-US" sz="2000" b="1" err="1">
                <a:solidFill>
                  <a:srgbClr val="FFC000"/>
                </a:solidFill>
              </a:rPr>
              <a:t>i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przeniesieniem</a:t>
            </a:r>
            <a:r>
              <a:rPr lang="en-US" sz="2000" b="1">
                <a:solidFill>
                  <a:srgbClr val="FFC000"/>
                </a:solidFill>
              </a:rPr>
              <a:t> do </a:t>
            </a:r>
            <a:r>
              <a:rPr lang="en-US" sz="2000" b="1" err="1">
                <a:solidFill>
                  <a:srgbClr val="FFC000"/>
                </a:solidFill>
              </a:rPr>
              <a:t>rezerwy</a:t>
            </a:r>
            <a:r>
              <a:rPr lang="en-US" sz="2000" b="1">
                <a:solidFill>
                  <a:srgbClr val="FFC000"/>
                </a:solidFill>
              </a:rPr>
              <a:t> 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r>
              <a:rPr lang="en-US" sz="2000" b="1" err="1">
                <a:solidFill>
                  <a:srgbClr val="FFC000"/>
                </a:solidFill>
              </a:rPr>
              <a:t>Są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przygotowaniu</a:t>
            </a:r>
            <a:r>
              <a:rPr lang="en-US" sz="2000" b="1">
                <a:solidFill>
                  <a:srgbClr val="FFC000"/>
                </a:solidFill>
              </a:rPr>
              <a:t> do </a:t>
            </a:r>
            <a:r>
              <a:rPr lang="en-US" sz="2000" b="1" err="1">
                <a:solidFill>
                  <a:srgbClr val="FFC000"/>
                </a:solidFill>
              </a:rPr>
              <a:t>ubiegania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się</a:t>
            </a:r>
            <a:r>
              <a:rPr lang="en-US" sz="2000" b="1">
                <a:solidFill>
                  <a:srgbClr val="FFC000"/>
                </a:solidFill>
              </a:rPr>
              <a:t> o </a:t>
            </a:r>
            <a:r>
              <a:rPr lang="en-US" sz="2000" b="1" err="1">
                <a:solidFill>
                  <a:srgbClr val="FFC000"/>
                </a:solidFill>
              </a:rPr>
              <a:t>przyjęcie</a:t>
            </a:r>
            <a:r>
              <a:rPr lang="en-US" sz="2000" b="1">
                <a:solidFill>
                  <a:srgbClr val="FFC000"/>
                </a:solidFill>
              </a:rPr>
              <a:t> do </a:t>
            </a:r>
            <a:r>
              <a:rPr lang="en-US" sz="2000" b="1" err="1">
                <a:solidFill>
                  <a:srgbClr val="FFC000"/>
                </a:solidFill>
              </a:rPr>
              <a:t>zawodowej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służby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wojskowej</a:t>
            </a:r>
            <a:r>
              <a:rPr lang="en-US" sz="2000" b="1">
                <a:solidFill>
                  <a:srgbClr val="FFC000"/>
                </a:solidFill>
              </a:rPr>
              <a:t> 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r>
              <a:rPr lang="en-US" sz="2000" b="1" err="1">
                <a:solidFill>
                  <a:srgbClr val="FFC000"/>
                </a:solidFill>
              </a:rPr>
              <a:t>Absolwenci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mają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pierwszeństwo</a:t>
            </a:r>
            <a:r>
              <a:rPr lang="en-US" sz="2000" b="1">
                <a:solidFill>
                  <a:srgbClr val="FFC000"/>
                </a:solidFill>
              </a:rPr>
              <a:t> w </a:t>
            </a:r>
            <a:r>
              <a:rPr lang="en-US" sz="2000" b="1" err="1">
                <a:solidFill>
                  <a:srgbClr val="FFC000"/>
                </a:solidFill>
              </a:rPr>
              <a:t>ubieganiu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się</a:t>
            </a:r>
            <a:r>
              <a:rPr lang="en-US" sz="2000" b="1">
                <a:solidFill>
                  <a:srgbClr val="FFC000"/>
                </a:solidFill>
              </a:rPr>
              <a:t> o </a:t>
            </a:r>
            <a:r>
              <a:rPr lang="en-US" sz="2000" b="1" err="1">
                <a:solidFill>
                  <a:srgbClr val="FFC000"/>
                </a:solidFill>
              </a:rPr>
              <a:t>przyjęcie</a:t>
            </a:r>
            <a:r>
              <a:rPr lang="en-US" sz="2000" b="1">
                <a:solidFill>
                  <a:srgbClr val="FFC000"/>
                </a:solidFill>
              </a:rPr>
              <a:t> do </a:t>
            </a:r>
            <a:r>
              <a:rPr lang="en-US" sz="2000" b="1" err="1">
                <a:solidFill>
                  <a:srgbClr val="FFC000"/>
                </a:solidFill>
              </a:rPr>
              <a:t>Wojsk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Obrony</a:t>
            </a:r>
            <a:r>
              <a:rPr lang="en-US" sz="2000" b="1">
                <a:solidFill>
                  <a:srgbClr val="FFC000"/>
                </a:solidFill>
              </a:rPr>
              <a:t> Terytorialnej </a:t>
            </a:r>
          </a:p>
          <a:p>
            <a:r>
              <a:rPr lang="en-US" sz="2000" b="1" err="1">
                <a:solidFill>
                  <a:srgbClr val="FFC000"/>
                </a:solidFill>
              </a:rPr>
              <a:t>Ukończenie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nauki</a:t>
            </a:r>
            <a:r>
              <a:rPr lang="en-US" sz="2000" b="1">
                <a:solidFill>
                  <a:srgbClr val="FFC000"/>
                </a:solidFill>
              </a:rPr>
              <a:t> w </a:t>
            </a:r>
            <a:r>
              <a:rPr lang="en-US" sz="2000" b="1" err="1">
                <a:solidFill>
                  <a:srgbClr val="FFC000"/>
                </a:solidFill>
              </a:rPr>
              <a:t>klasie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wojskowej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daje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dodatkowe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punkty</a:t>
            </a:r>
            <a:r>
              <a:rPr lang="en-US" sz="2000" b="1">
                <a:solidFill>
                  <a:srgbClr val="FFC000"/>
                </a:solidFill>
              </a:rPr>
              <a:t> w </a:t>
            </a:r>
            <a:r>
              <a:rPr lang="en-US" sz="2000" b="1" err="1">
                <a:solidFill>
                  <a:srgbClr val="FFC000"/>
                </a:solidFill>
              </a:rPr>
              <a:t>trakcie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egzaminów</a:t>
            </a:r>
            <a:r>
              <a:rPr lang="en-US" sz="2000" b="1">
                <a:solidFill>
                  <a:srgbClr val="FFC000"/>
                </a:solidFill>
              </a:rPr>
              <a:t> </a:t>
            </a:r>
            <a:r>
              <a:rPr lang="en-US" sz="2000" b="1" err="1">
                <a:solidFill>
                  <a:srgbClr val="FFC000"/>
                </a:solidFill>
              </a:rPr>
              <a:t>kwalifikacyjnych</a:t>
            </a:r>
            <a:r>
              <a:rPr lang="en-US" sz="2000" b="1">
                <a:solidFill>
                  <a:srgbClr val="FFC000"/>
                </a:solidFill>
              </a:rPr>
              <a:t>. </a:t>
            </a:r>
            <a:endParaRPr lang="en-US" sz="2000" b="1">
              <a:solidFill>
                <a:srgbClr val="FFC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584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8844373-2C10-4009-B7EA-3CF513401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5537A5-B395-4DB8-B901-5EB90157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37" y="858"/>
            <a:ext cx="3881716" cy="67944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 tych klasach jest miejsce dla uczniów ceniących dyscyplinę, sprawność fizyczną i planujących związać swoje dorosłe życie zawodowe ze służbą wojskową. </a:t>
            </a:r>
            <a:br>
              <a:rPr lang="en-US" sz="2000">
                <a:solidFill>
                  <a:srgbClr val="FFFF00"/>
                </a:solidFill>
              </a:rPr>
            </a:br>
            <a:br>
              <a:rPr lang="en-US" sz="2000"/>
            </a:b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Szkoła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współpracuje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z 22.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Bazą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Lotnictwa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FFFF00"/>
                </a:solidFill>
              </a:rPr>
              <a:t>Taktycznego</a:t>
            </a:r>
            <a:br>
              <a:rPr lang="en-US" sz="2000">
                <a:solidFill>
                  <a:srgbClr val="FFFF00"/>
                </a:solidFill>
              </a:rPr>
            </a:br>
            <a:r>
              <a:rPr lang="en-US" sz="2000">
                <a:solidFill>
                  <a:srgbClr val="FFFF00"/>
                </a:solidFill>
              </a:rPr>
              <a:t>w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Malborku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Podoficerską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Szkołą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Marynarki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Wojennej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Ustce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>
                <a:solidFill>
                  <a:srgbClr val="FFFF00"/>
                </a:solidFill>
              </a:rPr>
              <a:t>WKU w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>
                <a:solidFill>
                  <a:srgbClr val="FFFF00"/>
                </a:solidFill>
              </a:rPr>
              <a:t>Malborku</a:t>
            </a:r>
            <a:br>
              <a:rPr lang="en-US" sz="2000">
                <a:solidFill>
                  <a:srgbClr val="FFFF00"/>
                </a:solidFill>
              </a:rPr>
            </a:br>
            <a:r>
              <a:rPr lang="en-US" sz="2000" err="1">
                <a:solidFill>
                  <a:srgbClr val="FFFF00"/>
                </a:solidFill>
              </a:rPr>
              <a:t>oraz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>
                <a:solidFill>
                  <a:srgbClr val="FFFF00"/>
                </a:solidFill>
              </a:rPr>
              <a:t>MOSG w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Gdańsku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000">
                <a:solidFill>
                  <a:srgbClr val="FFFF00"/>
                </a:solidFill>
              </a:rPr>
            </a:b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Zajęcia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specjalistyczne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prowadzone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są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kadrę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wymienionych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jednostek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naszych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nauczycieli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oficerów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rezerwy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Wojska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Polskiego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2000">
                <a:solidFill>
                  <a:srgbClr val="FFFF00"/>
                </a:solidFill>
              </a:rPr>
            </a:br>
            <a:br>
              <a:rPr lang="en-US" sz="2000"/>
            </a:b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Uczniowie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FFFF00"/>
                </a:solidFill>
              </a:rPr>
              <a:t>uczestniczą</a:t>
            </a:r>
            <a:r>
              <a:rPr lang="en-US" sz="2000">
                <a:solidFill>
                  <a:srgbClr val="FFFF00"/>
                </a:solidFill>
              </a:rPr>
              <a:t> w </a:t>
            </a:r>
            <a:r>
              <a:rPr lang="en-US" sz="2000" err="1">
                <a:solidFill>
                  <a:srgbClr val="FFFF00"/>
                </a:solidFill>
              </a:rPr>
              <a:t>obozach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organizowanych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22.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Bazę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Lotnictwa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Taktycznego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Malborku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ramach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FFFF00"/>
                </a:solidFill>
              </a:rPr>
              <a:t>umowy</a:t>
            </a:r>
            <a:br>
              <a:rPr lang="en-US" sz="2000">
                <a:solidFill>
                  <a:srgbClr val="FFFF00"/>
                </a:solidFill>
              </a:rPr>
            </a:br>
            <a:r>
              <a:rPr lang="en-US" sz="2000">
                <a:solidFill>
                  <a:srgbClr val="FFFF00"/>
                </a:solidFill>
              </a:rPr>
              <a:t>z </a:t>
            </a:r>
            <a:r>
              <a:rPr lang="en-US" sz="2000" err="1">
                <a:solidFill>
                  <a:srgbClr val="FFFF00"/>
                </a:solidFill>
              </a:rPr>
              <a:t>Ministerstwem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Obrony</a:t>
            </a:r>
            <a:r>
              <a:rPr lang="en-US" sz="20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Narodowej</a:t>
            </a:r>
            <a:endParaRPr lang="en-US" sz="2000" kern="1200" err="1">
              <a:solidFill>
                <a:srgbClr val="FFFF00"/>
              </a:solidFill>
              <a:latin typeface="+mj-lt"/>
              <a:cs typeface="Calibri Light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A1086F5-290F-43BC-8A5F-AA48DA80D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BFE62CD-B7BF-4E72-B3A4-EF70C3DAF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C58BB09-35C2-4EAD-A800-B39E4CA49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6" name="Obraz 16">
            <a:extLst>
              <a:ext uri="{FF2B5EF4-FFF2-40B4-BE49-F238E27FC236}">
                <a16:creationId xmlns:a16="http://schemas.microsoft.com/office/drawing/2014/main" id="{827AAF9F-09A7-4CE5-9859-E3F76B37AD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836" r="-2" b="4839"/>
          <a:stretch/>
        </p:blipFill>
        <p:spPr>
          <a:xfrm>
            <a:off x="-270367" y="10"/>
            <a:ext cx="3690882" cy="3333740"/>
          </a:xfrm>
          <a:custGeom>
            <a:avLst/>
            <a:gdLst/>
            <a:ahLst/>
            <a:cxnLst/>
            <a:rect l="l" t="t" r="r" b="b"/>
            <a:pathLst>
              <a:path w="3690902" h="333375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690902" y="3333750"/>
                </a:lnTo>
                <a:lnTo>
                  <a:pt x="0" y="3333750"/>
                </a:lnTo>
                <a:close/>
              </a:path>
            </a:pathLst>
          </a:custGeom>
        </p:spPr>
      </p:pic>
      <p:pic>
        <p:nvPicPr>
          <p:cNvPr id="14" name="Obraz 14" descr="Obraz zawierający trawa, osoba, zewnętrzne, mundur wojskowy&#10;&#10;Opis wygenerowany automatycznie">
            <a:extLst>
              <a:ext uri="{FF2B5EF4-FFF2-40B4-BE49-F238E27FC236}">
                <a16:creationId xmlns:a16="http://schemas.microsoft.com/office/drawing/2014/main" id="{53D820F9-2857-462F-9D16-F92B5E66B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7" r="22140" b="2"/>
          <a:stretch/>
        </p:blipFill>
        <p:spPr>
          <a:xfrm>
            <a:off x="8281916" y="1"/>
            <a:ext cx="3910084" cy="3333747"/>
          </a:xfrm>
          <a:custGeom>
            <a:avLst/>
            <a:gdLst/>
            <a:ahLst/>
            <a:cxnLst/>
            <a:rect l="l" t="t" r="r" b="b"/>
            <a:pathLst>
              <a:path w="3910084" h="3333747">
                <a:moveTo>
                  <a:pt x="118775" y="0"/>
                </a:moveTo>
                <a:lnTo>
                  <a:pt x="3910084" y="0"/>
                </a:lnTo>
                <a:lnTo>
                  <a:pt x="3910084" y="3333747"/>
                </a:lnTo>
                <a:lnTo>
                  <a:pt x="203835" y="3333747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15" name="Obraz 15" descr="Obraz zawierający osoba, zewnętrzne, łódź&#10;&#10;Opis wygenerowany automatycznie">
            <a:extLst>
              <a:ext uri="{FF2B5EF4-FFF2-40B4-BE49-F238E27FC236}">
                <a16:creationId xmlns:a16="http://schemas.microsoft.com/office/drawing/2014/main" id="{73B28C16-E1AD-48AF-BF39-BDA208466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5" r="-4" b="-4"/>
          <a:stretch/>
        </p:blipFill>
        <p:spPr>
          <a:xfrm>
            <a:off x="20" y="3524255"/>
            <a:ext cx="3910064" cy="3333745"/>
          </a:xfrm>
          <a:custGeom>
            <a:avLst/>
            <a:gdLst/>
            <a:ahLst/>
            <a:cxnLst/>
            <a:rect l="l" t="t" r="r" b="b"/>
            <a:pathLst>
              <a:path w="3910084" h="3333745">
                <a:moveTo>
                  <a:pt x="0" y="0"/>
                </a:moveTo>
                <a:lnTo>
                  <a:pt x="3706250" y="0"/>
                </a:lnTo>
                <a:lnTo>
                  <a:pt x="3910084" y="2530130"/>
                </a:lnTo>
                <a:lnTo>
                  <a:pt x="3791309" y="3333745"/>
                </a:lnTo>
                <a:lnTo>
                  <a:pt x="0" y="3333745"/>
                </a:lnTo>
                <a:close/>
              </a:path>
            </a:pathLst>
          </a:cu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0220991A-5EB0-44E3-B615-BDCA59E66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FBE570C-9796-4356-8D50-B25FFB05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D72FE4A-0FC7-4162-85F2-63D0FE67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Obraz 5" descr="Obraz zawierający osoba, broń, pistolet&#10;&#10;Opis wygenerowany automatycznie">
            <a:extLst>
              <a:ext uri="{FF2B5EF4-FFF2-40B4-BE49-F238E27FC236}">
                <a16:creationId xmlns:a16="http://schemas.microsoft.com/office/drawing/2014/main" id="{EBF3A572-BBA1-4770-A721-85BA353522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5670" r="10409" b="5"/>
          <a:stretch/>
        </p:blipFill>
        <p:spPr>
          <a:xfrm>
            <a:off x="8635547" y="3562350"/>
            <a:ext cx="3687832" cy="3295650"/>
          </a:xfrm>
          <a:custGeom>
            <a:avLst/>
            <a:gdLst/>
            <a:ahLst/>
            <a:cxnLst/>
            <a:rect l="l" t="t" r="r" b="b"/>
            <a:pathLst>
              <a:path w="3687832" h="3295650">
                <a:moveTo>
                  <a:pt x="3687832" y="0"/>
                </a:moveTo>
                <a:lnTo>
                  <a:pt x="3687832" y="3295650"/>
                </a:lnTo>
                <a:lnTo>
                  <a:pt x="691450" y="3295650"/>
                </a:lnTo>
                <a:lnTo>
                  <a:pt x="124499" y="1545374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61D1A57D-77BC-4EEC-819E-6F5EEF34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913AB8E-CB2A-4854-8A54-923C07FC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1F5CCDF-B355-4127-8062-39039B53D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50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37D2CADE-B25E-4682-B52E-5B06FCBBB1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40000"/>
          </a:blip>
          <a:srcRect t="8147" b="16853"/>
          <a:stretch/>
        </p:blipFill>
        <p:spPr>
          <a:xfrm>
            <a:off x="-1353231" y="-3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8CD00F4-6828-4E19-A072-0080AD10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48" y="2366672"/>
            <a:ext cx="4797354" cy="43063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err="1">
                <a:solidFill>
                  <a:srgbClr val="FF0000"/>
                </a:solidFill>
                <a:ea typeface="+mj-lt"/>
                <a:cs typeface="+mj-lt"/>
              </a:rPr>
              <a:t>Klasa</a:t>
            </a:r>
            <a:r>
              <a:rPr lang="en-US" sz="2800" b="1">
                <a:solidFill>
                  <a:srgbClr val="FF0000"/>
                </a:solidFill>
                <a:ea typeface="+mj-lt"/>
                <a:cs typeface="+mj-lt"/>
              </a:rPr>
              <a:t> </a:t>
            </a:r>
            <a:r>
              <a:rPr lang="en-US" sz="2800" b="1" err="1">
                <a:solidFill>
                  <a:srgbClr val="FF0000"/>
                </a:solidFill>
                <a:ea typeface="+mj-lt"/>
                <a:cs typeface="+mj-lt"/>
              </a:rPr>
              <a:t>służb</a:t>
            </a:r>
            <a:r>
              <a:rPr lang="en-US" sz="2800" b="1">
                <a:solidFill>
                  <a:srgbClr val="FF0000"/>
                </a:solidFill>
                <a:ea typeface="+mj-lt"/>
                <a:cs typeface="+mj-lt"/>
              </a:rPr>
              <a:t> </a:t>
            </a:r>
            <a:r>
              <a:rPr lang="en-US" sz="2800" b="1" err="1">
                <a:solidFill>
                  <a:srgbClr val="FF0000"/>
                </a:solidFill>
                <a:ea typeface="+mj-lt"/>
                <a:cs typeface="+mj-lt"/>
              </a:rPr>
              <a:t>mundurowych</a:t>
            </a:r>
            <a:r>
              <a:rPr lang="en-US" sz="1800">
                <a:ea typeface="+mj-lt"/>
                <a:cs typeface="+mj-lt"/>
              </a:rPr>
              <a:t> </a:t>
            </a:r>
            <a:br>
              <a:rPr lang="en-US" sz="1800"/>
            </a:br>
            <a:br>
              <a:rPr lang="en-US" sz="1800"/>
            </a:br>
            <a:br>
              <a:rPr lang="en-US" sz="1800"/>
            </a:b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szkolnym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2021/2022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planowane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utworzenie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klasy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służb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mundurowych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Uczniowie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tej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klasy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będą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zdobywać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wiedzę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zakresu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funkcjonowania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policji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straży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granicznej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Zapoznają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również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podstawami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prawa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cywilnego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administracyjnego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karnego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 Nauka w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tej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klasie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również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możliwość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podniesienia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swojej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sprawności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fizycznej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Poznanie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specyfiki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pracy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tych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służb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pozwoli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dokonanie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przyszłości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świadomego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wyboru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służby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lub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pracy</a:t>
            </a:r>
            <a:r>
              <a:rPr lang="en-US" sz="1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 </a:t>
            </a:r>
            <a:endParaRPr lang="en-US" sz="1800" b="1" kern="1200">
              <a:solidFill>
                <a:srgbClr val="FFFF00"/>
              </a:solidFill>
              <a:latin typeface="+mj-lt"/>
              <a:cs typeface="Calibri Light"/>
            </a:endParaRPr>
          </a:p>
        </p:txBody>
      </p:sp>
      <p:pic>
        <p:nvPicPr>
          <p:cNvPr id="5" name="Obraz 5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7C67FBF-9E7E-4C9C-9F92-CCC337ED5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808"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6" name="Obraz 6" descr="Obraz zawierający tekst, osoba, wewnątrz, mundur wojskowy&#10;&#10;Opis wygenerowany automatycznie">
            <a:extLst>
              <a:ext uri="{FF2B5EF4-FFF2-40B4-BE49-F238E27FC236}">
                <a16:creationId xmlns:a16="http://schemas.microsoft.com/office/drawing/2014/main" id="{998A0AE6-E7E0-4625-8DCC-2FC2F68555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4" b="6751"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8" name="Obraz 8" descr="Obraz zawierający osoba, drzewo, zewnętrzne, podłoże&#10;&#10;Opis wygenerowany automatycznie">
            <a:extLst>
              <a:ext uri="{FF2B5EF4-FFF2-40B4-BE49-F238E27FC236}">
                <a16:creationId xmlns:a16="http://schemas.microsoft.com/office/drawing/2014/main" id="{A01D95F6-3A85-4BD7-8C40-F199C6A296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635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31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az 15" descr="Obraz zawierający dziecko, podłoże, sport, wewnątrz&#10;&#10;Opis wygenerowany automatycznie">
            <a:extLst>
              <a:ext uri="{FF2B5EF4-FFF2-40B4-BE49-F238E27FC236}">
                <a16:creationId xmlns:a16="http://schemas.microsoft.com/office/drawing/2014/main" id="{5F423061-7765-4A0E-B8D5-C7421058A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6" r="1" b="10547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B83E93C-2274-43E8-A42C-CE5F00EE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24" y="2942114"/>
            <a:ext cx="3848411" cy="38423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KLASA SPORTOWA</a:t>
            </a:r>
            <a:br>
              <a:rPr lang="en-US" sz="1800" b="1"/>
            </a:b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Dla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uzdolnionych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sportowo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skierowana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jest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oferta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która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pozwoli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rozwijać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umiejętności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piłkarskie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dziewcząt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chłopców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w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połączeniu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ze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zintegrowanym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programem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zajęć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z 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przedmiotów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ogólnokształcących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Szkolenie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odbywa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się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zgodnie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z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programem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Polskiego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Związku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Piłki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Nożnej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Zajęcia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prowadzone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są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w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tej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klasie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przez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doświadczonych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trenerów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piłki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nożnej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z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kwalifikacjami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 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Licencją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UEFA „A”,  w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tym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trenera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bramkarzy</a:t>
            </a:r>
            <a:r>
              <a:rPr lang="en-US" sz="1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en-US" sz="1800" b="1">
              <a:solidFill>
                <a:schemeClr val="accent2">
                  <a:lumMod val="60000"/>
                  <a:lumOff val="40000"/>
                </a:schemeClr>
              </a:solidFill>
              <a:cs typeface="Calibri Ligh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1F9922B-0930-4781-B4D4-AD35B07A7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6649" y="3379979"/>
            <a:ext cx="3874685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chemeClr val="bg1"/>
                </a:solidFill>
                <a:cs typeface="Calibri"/>
              </a:rPr>
              <a:t>.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22957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8C6951-23B2-476C-8E7C-F65772C3B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000">
                <a:solidFill>
                  <a:srgbClr val="080808"/>
                </a:solidFill>
                <a:cs typeface="Calibri"/>
              </a:rPr>
              <a:t>.</a:t>
            </a:r>
            <a:endParaRPr lang="pl-PL" sz="2000">
              <a:solidFill>
                <a:srgbClr val="080808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391EE6-7770-4BD9-81BD-A1416EC8B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pl-PL" sz="3600" b="1">
                <a:solidFill>
                  <a:srgbClr val="FF0000"/>
                </a:solidFill>
                <a:ea typeface="+mj-lt"/>
                <a:cs typeface="+mj-lt"/>
              </a:rPr>
              <a:t>INTERNAT</a:t>
            </a:r>
            <a:r>
              <a:rPr lang="pl-PL" sz="3600">
                <a:solidFill>
                  <a:srgbClr val="080808"/>
                </a:solidFill>
                <a:ea typeface="+mj-lt"/>
                <a:cs typeface="+mj-lt"/>
              </a:rPr>
              <a:t> PRZY ZESPOLE SZKÓŁ PONADGIMNAZJALNYCH NR 4 W MALBORKU</a:t>
            </a:r>
            <a:endParaRPr lang="pl-PL" sz="3600">
              <a:solidFill>
                <a:srgbClr val="080808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2AD2AD-DB5E-4A01-8762-BA8C857B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26" y="473755"/>
            <a:ext cx="4707671" cy="4505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b="1">
                <a:solidFill>
                  <a:schemeClr val="bg1"/>
                </a:solidFill>
                <a:latin typeface="Georgia Pro"/>
              </a:rPr>
              <a:t>O </a:t>
            </a:r>
            <a:r>
              <a:rPr lang="en-US" sz="3800" b="1" err="1">
                <a:solidFill>
                  <a:schemeClr val="bg1"/>
                </a:solidFill>
                <a:latin typeface="Georgia Pro"/>
              </a:rPr>
              <a:t>nas</a:t>
            </a:r>
            <a:r>
              <a:rPr lang="en-US" sz="3800" b="1">
                <a:solidFill>
                  <a:schemeClr val="bg1"/>
                </a:solidFill>
                <a:latin typeface="Georgia Pro"/>
              </a:rPr>
              <a:t>…</a:t>
            </a:r>
            <a:endParaRPr lang="en-US" sz="3800" b="1">
              <a:solidFill>
                <a:schemeClr val="bg1"/>
              </a:solidFill>
              <a:latin typeface="Georgia Pro"/>
              <a:cs typeface="Calibri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B1A662-1FA7-4F3E-A62F-D4D5D8F07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582" y="1280578"/>
            <a:ext cx="5469671" cy="43840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>
                <a:solidFill>
                  <a:srgbClr val="FFC000"/>
                </a:solidFill>
              </a:rPr>
              <a:t>Internat </a:t>
            </a:r>
            <a:r>
              <a:rPr lang="en-US" sz="1800" b="1" err="1">
                <a:solidFill>
                  <a:srgbClr val="FFC000"/>
                </a:solidFill>
              </a:rPr>
              <a:t>mieści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się</a:t>
            </a:r>
            <a:r>
              <a:rPr lang="en-US" sz="1800" b="1">
                <a:solidFill>
                  <a:srgbClr val="FFC000"/>
                </a:solidFill>
              </a:rPr>
              <a:t> w centrum </a:t>
            </a:r>
            <a:r>
              <a:rPr lang="en-US" sz="1800" b="1" err="1">
                <a:solidFill>
                  <a:srgbClr val="FFC000"/>
                </a:solidFill>
              </a:rPr>
              <a:t>miasta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skąd</a:t>
            </a:r>
            <a:r>
              <a:rPr lang="en-US" sz="1800" b="1">
                <a:solidFill>
                  <a:srgbClr val="FFC000"/>
                </a:solidFill>
              </a:rPr>
              <a:t> bez </a:t>
            </a:r>
            <a:r>
              <a:rPr lang="en-US" sz="1800" b="1" err="1">
                <a:solidFill>
                  <a:srgbClr val="FFC000"/>
                </a:solidFill>
              </a:rPr>
              <a:t>problemu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można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dostać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się</a:t>
            </a:r>
            <a:r>
              <a:rPr lang="en-US" sz="1800" b="1">
                <a:solidFill>
                  <a:srgbClr val="FFC000"/>
                </a:solidFill>
              </a:rPr>
              <a:t> do </a:t>
            </a:r>
            <a:r>
              <a:rPr lang="en-US" sz="1800" b="1" err="1">
                <a:solidFill>
                  <a:srgbClr val="FFC000"/>
                </a:solidFill>
              </a:rPr>
              <a:t>wybranej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przez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siebie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szkoły</a:t>
            </a:r>
            <a:r>
              <a:rPr lang="en-US" sz="1800" b="1">
                <a:solidFill>
                  <a:srgbClr val="FFC000"/>
                </a:solidFill>
              </a:rPr>
              <a:t>;</a:t>
            </a:r>
            <a:endParaRPr lang="en-US" sz="1800" b="1">
              <a:solidFill>
                <a:srgbClr val="FFC000"/>
              </a:solidFill>
              <a:cs typeface="Calibri"/>
            </a:endParaRPr>
          </a:p>
          <a:p>
            <a:r>
              <a:rPr lang="en-US" sz="1800" b="1" err="1">
                <a:solidFill>
                  <a:srgbClr val="FFC000"/>
                </a:solidFill>
              </a:rPr>
              <a:t>Zapewniamy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pokoje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dwu</a:t>
            </a:r>
            <a:r>
              <a:rPr lang="en-US" sz="1800" b="1">
                <a:solidFill>
                  <a:srgbClr val="FFC000"/>
                </a:solidFill>
              </a:rPr>
              <a:t>, </a:t>
            </a:r>
            <a:r>
              <a:rPr lang="en-US" sz="1800" b="1" err="1">
                <a:solidFill>
                  <a:srgbClr val="FFC000"/>
                </a:solidFill>
              </a:rPr>
              <a:t>trzy</a:t>
            </a:r>
            <a:r>
              <a:rPr lang="en-US" sz="1800" b="1">
                <a:solidFill>
                  <a:srgbClr val="FFC000"/>
                </a:solidFill>
              </a:rPr>
              <a:t>, </a:t>
            </a:r>
            <a:r>
              <a:rPr lang="en-US" sz="1800" b="1" err="1">
                <a:solidFill>
                  <a:srgbClr val="FFC000"/>
                </a:solidFill>
              </a:rPr>
              <a:t>cztero</a:t>
            </a:r>
            <a:r>
              <a:rPr lang="en-US" sz="1800" b="1">
                <a:solidFill>
                  <a:srgbClr val="FFC000"/>
                </a:solidFill>
              </a:rPr>
              <a:t>-i </a:t>
            </a:r>
            <a:r>
              <a:rPr lang="en-US" sz="1800" b="1" err="1">
                <a:solidFill>
                  <a:srgbClr val="FFC000"/>
                </a:solidFill>
              </a:rPr>
              <a:t>pięcioosobowe</a:t>
            </a:r>
            <a:r>
              <a:rPr lang="en-US" sz="1800" b="1">
                <a:solidFill>
                  <a:srgbClr val="FFC000"/>
                </a:solidFill>
              </a:rPr>
              <a:t>;</a:t>
            </a:r>
            <a:endParaRPr lang="en-US" sz="1800" b="1">
              <a:solidFill>
                <a:srgbClr val="FFC000"/>
              </a:solidFill>
              <a:cs typeface="Calibri"/>
            </a:endParaRPr>
          </a:p>
          <a:p>
            <a:r>
              <a:rPr lang="en-US" sz="1800" b="1" err="1">
                <a:solidFill>
                  <a:srgbClr val="FFC000"/>
                </a:solidFill>
              </a:rPr>
              <a:t>Zapewniamy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fachową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i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wykwalifikowaną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opiekę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wychowawców</a:t>
            </a:r>
            <a:r>
              <a:rPr lang="en-US" sz="1800" b="1">
                <a:solidFill>
                  <a:srgbClr val="FFC000"/>
                </a:solidFill>
              </a:rPr>
              <a:t>, </a:t>
            </a:r>
            <a:r>
              <a:rPr lang="en-US" sz="1800" b="1" err="1">
                <a:solidFill>
                  <a:srgbClr val="FFC000"/>
                </a:solidFill>
              </a:rPr>
              <a:t>którzy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dbają</a:t>
            </a:r>
            <a:r>
              <a:rPr lang="en-US" sz="1800" b="1">
                <a:solidFill>
                  <a:srgbClr val="FFC000"/>
                </a:solidFill>
              </a:rPr>
              <a:t> o to, aby w </a:t>
            </a:r>
            <a:r>
              <a:rPr lang="en-US" sz="1800" b="1" err="1">
                <a:solidFill>
                  <a:srgbClr val="FFC000"/>
                </a:solidFill>
              </a:rPr>
              <a:t>placówce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panował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przyjazny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klimat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i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atmosfera</a:t>
            </a:r>
            <a:r>
              <a:rPr lang="en-US" sz="1800" b="1">
                <a:solidFill>
                  <a:srgbClr val="FFC000"/>
                </a:solidFill>
              </a:rPr>
              <a:t>;</a:t>
            </a:r>
            <a:endParaRPr lang="en-US" sz="1800" b="1">
              <a:solidFill>
                <a:srgbClr val="FFC000"/>
              </a:solidFill>
              <a:cs typeface="Calibri"/>
            </a:endParaRPr>
          </a:p>
          <a:p>
            <a:r>
              <a:rPr lang="en-US" sz="1800" b="1" err="1">
                <a:solidFill>
                  <a:srgbClr val="FFC000"/>
                </a:solidFill>
              </a:rPr>
              <a:t>Zapewniamy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trzydaniowe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wyżywienie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na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stołówce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mieszczącej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się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na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terenie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internatu</a:t>
            </a:r>
            <a:r>
              <a:rPr lang="en-US" sz="1800" b="1">
                <a:solidFill>
                  <a:srgbClr val="FFC000"/>
                </a:solidFill>
              </a:rPr>
              <a:t>;</a:t>
            </a:r>
            <a:endParaRPr lang="en-US" sz="1800" b="1">
              <a:solidFill>
                <a:srgbClr val="FFC000"/>
              </a:solidFill>
              <a:cs typeface="Calibri"/>
            </a:endParaRPr>
          </a:p>
          <a:p>
            <a:r>
              <a:rPr lang="en-US" sz="1800" b="1" err="1">
                <a:solidFill>
                  <a:srgbClr val="FFC000"/>
                </a:solidFill>
              </a:rPr>
              <a:t>Zapewniamy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organizowanie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czasu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wolnego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wychowankom</a:t>
            </a:r>
            <a:r>
              <a:rPr lang="en-US" sz="1800" b="1">
                <a:solidFill>
                  <a:srgbClr val="FFC000"/>
                </a:solidFill>
              </a:rPr>
              <a:t>;</a:t>
            </a:r>
            <a:endParaRPr lang="en-US" sz="1800" b="1">
              <a:solidFill>
                <a:srgbClr val="FFC000"/>
              </a:solidFill>
              <a:cs typeface="Calibri"/>
            </a:endParaRPr>
          </a:p>
          <a:p>
            <a:r>
              <a:rPr lang="en-US" sz="1800" b="1" err="1">
                <a:solidFill>
                  <a:srgbClr val="FFC000"/>
                </a:solidFill>
              </a:rPr>
              <a:t>Dbamy</a:t>
            </a:r>
            <a:r>
              <a:rPr lang="en-US" sz="1800" b="1">
                <a:solidFill>
                  <a:srgbClr val="FFC000"/>
                </a:solidFill>
              </a:rPr>
              <a:t> o </a:t>
            </a:r>
            <a:r>
              <a:rPr lang="en-US" sz="1800" b="1" err="1">
                <a:solidFill>
                  <a:srgbClr val="FFC000"/>
                </a:solidFill>
              </a:rPr>
              <a:t>najbliższe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otoczenie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i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środowisko</a:t>
            </a:r>
            <a:br>
              <a:rPr lang="en-US" sz="1800" b="1">
                <a:solidFill>
                  <a:srgbClr val="FFC000"/>
                </a:solidFill>
              </a:rPr>
            </a:br>
            <a:r>
              <a:rPr lang="en-US" sz="1800" b="1">
                <a:solidFill>
                  <a:srgbClr val="FFC000"/>
                </a:solidFill>
              </a:rPr>
              <a:t>w </a:t>
            </a:r>
            <a:r>
              <a:rPr lang="en-US" sz="1800" b="1" err="1">
                <a:solidFill>
                  <a:srgbClr val="FFC000"/>
                </a:solidFill>
              </a:rPr>
              <a:t>internacie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i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poza</a:t>
            </a:r>
            <a:r>
              <a:rPr lang="en-US" sz="1800" b="1">
                <a:solidFill>
                  <a:srgbClr val="FFC000"/>
                </a:solidFill>
              </a:rPr>
              <a:t> </a:t>
            </a:r>
            <a:r>
              <a:rPr lang="en-US" sz="1800" b="1" err="1">
                <a:solidFill>
                  <a:srgbClr val="FFC000"/>
                </a:solidFill>
              </a:rPr>
              <a:t>nim</a:t>
            </a:r>
            <a:r>
              <a:rPr lang="en-US" sz="1800" b="1">
                <a:solidFill>
                  <a:srgbClr val="FFC000"/>
                </a:solidFill>
              </a:rPr>
              <a:t>.</a:t>
            </a:r>
            <a:endParaRPr lang="en-US" sz="1800" b="1">
              <a:solidFill>
                <a:srgbClr val="FFC000"/>
              </a:solidFill>
              <a:cs typeface="Calibri"/>
            </a:endParaRPr>
          </a:p>
          <a:p>
            <a:endParaRPr lang="en-US" sz="180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5" name="Obraz 5" descr="Obraz zawierający niebo, zewnętrzne, budynek, cegła&#10;&#10;Opis wygenerowany automatycznie">
            <a:extLst>
              <a:ext uri="{FF2B5EF4-FFF2-40B4-BE49-F238E27FC236}">
                <a16:creationId xmlns:a16="http://schemas.microsoft.com/office/drawing/2014/main" id="{C2287807-DC01-4531-8390-B72D7E876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412" r="13304" b="2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39D33E-58E8-418E-AE8C-CA957943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err="1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/>
              </a:rPr>
              <a:t>Nasze</a:t>
            </a:r>
            <a:r>
              <a:rPr lang="en-US" sz="3200" b="1" kern="120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/>
              </a:rPr>
              <a:t> </a:t>
            </a:r>
            <a:r>
              <a:rPr lang="en-US" sz="3200" b="1" kern="1200" err="1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/>
              </a:rPr>
              <a:t>pokoje</a:t>
            </a:r>
            <a:endParaRPr lang="en-US" sz="3200" b="1" kern="1200" err="1">
              <a:solidFill>
                <a:schemeClr val="accent4">
                  <a:lumMod val="60000"/>
                  <a:lumOff val="40000"/>
                </a:schemeClr>
              </a:solidFill>
              <a:latin typeface="Bradley Hand ITC"/>
              <a:cs typeface="Calibri Light"/>
            </a:endParaRPr>
          </a:p>
        </p:txBody>
      </p:sp>
      <p:pic>
        <p:nvPicPr>
          <p:cNvPr id="5" name="Obraz 5" descr="Obraz zawierający podłoże, wewnątrz, ściana, sufit&#10;&#10;Opis wygenerowany automatycznie">
            <a:extLst>
              <a:ext uri="{FF2B5EF4-FFF2-40B4-BE49-F238E27FC236}">
                <a16:creationId xmlns:a16="http://schemas.microsoft.com/office/drawing/2014/main" id="{78B0D7AD-E217-49D5-9389-8375C6310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" r="-4" b="1809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4E506B1F-CBAB-426B-B3F4-764338238A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0556" r="-2" b="-2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906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6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8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8" name="Rectangle 42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226B7EF5-DD9C-4A0B-A214-10ADFC546E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r="3" b="7573"/>
          <a:stretch/>
        </p:blipFill>
        <p:spPr>
          <a:xfrm>
            <a:off x="1" y="-39419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5" name="Obraz 5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015DF349-81EA-4333-88CD-27852DCC16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968" b="-1"/>
          <a:stretch/>
        </p:blipFill>
        <p:spPr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  <p:sp>
        <p:nvSpPr>
          <p:cNvPr id="4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2" name="Freeform: Shape 4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4847A0-F11D-47ED-8FB0-A7E23EEE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tx1"/>
                </a:solidFill>
                <a:latin typeface="Georgia Pro"/>
              </a:rPr>
              <a:t>Tak </a:t>
            </a:r>
            <a:r>
              <a:rPr lang="en-US" sz="4800" b="1" err="1">
                <a:solidFill>
                  <a:schemeClr val="tx1"/>
                </a:solidFill>
                <a:latin typeface="Georgia Pro"/>
              </a:rPr>
              <a:t>spędzamy</a:t>
            </a:r>
            <a:r>
              <a:rPr lang="en-US" sz="4800" b="1">
                <a:solidFill>
                  <a:schemeClr val="tx1"/>
                </a:solidFill>
                <a:latin typeface="Georgia Pro"/>
              </a:rPr>
              <a:t> </a:t>
            </a:r>
            <a:r>
              <a:rPr lang="en-US" sz="4800" b="1" err="1">
                <a:solidFill>
                  <a:schemeClr val="tx1"/>
                </a:solidFill>
                <a:latin typeface="Georgia Pro"/>
              </a:rPr>
              <a:t>czas</a:t>
            </a:r>
            <a:r>
              <a:rPr lang="en-US" sz="4800" b="1">
                <a:solidFill>
                  <a:schemeClr val="tx1"/>
                </a:solidFill>
                <a:latin typeface="Georgia Pro"/>
              </a:rPr>
              <a:t>… </a:t>
            </a:r>
          </a:p>
        </p:txBody>
      </p:sp>
      <p:pic>
        <p:nvPicPr>
          <p:cNvPr id="3" name="Obraz 3" descr="Obraz zawierający osoba, sufit, wewnątrz, stół&#10;&#10;Opis wygenerowany automatycznie">
            <a:extLst>
              <a:ext uri="{FF2B5EF4-FFF2-40B4-BE49-F238E27FC236}">
                <a16:creationId xmlns:a16="http://schemas.microsoft.com/office/drawing/2014/main" id="{CAC08694-8484-4195-B5C6-BAD1FEF361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9"/>
          <a:srcRect r="-2" b="15584"/>
          <a:stretch/>
        </p:blipFill>
        <p:spPr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64081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5871829E-46FD-45E3-9F3E-80CCFF9FCA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40000"/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D074D8-4D87-4A85-8641-B539DCC1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38" y="344214"/>
            <a:ext cx="11177347" cy="41835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chemeClr val="tx1"/>
                </a:solidFill>
              </a:rPr>
              <a:t>  </a:t>
            </a:r>
          </a:p>
          <a:p>
            <a:pPr>
              <a:lnSpc>
                <a:spcPct val="90000"/>
              </a:lnSpc>
            </a:pPr>
            <a:r>
              <a:rPr lang="en-US" sz="3600" b="1" u="sng">
                <a:solidFill>
                  <a:srgbClr val="F70A0A"/>
                </a:solidFill>
                <a:latin typeface="Candara"/>
              </a:rPr>
              <a:t>TECHNIKUM </a:t>
            </a: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tx1"/>
                </a:solidFill>
              </a:rPr>
              <a:t>  </a:t>
            </a:r>
          </a:p>
          <a:p>
            <a:pPr marL="457200" indent="-457200">
              <a:lnSpc>
                <a:spcPct val="90000"/>
              </a:lnSpc>
              <a:buFont typeface="Wingdings"/>
              <a:buChar char="§"/>
            </a:pPr>
            <a:r>
              <a:rPr lang="en-US" sz="2400" err="1">
                <a:solidFill>
                  <a:srgbClr val="FFFF00"/>
                </a:solidFill>
              </a:rPr>
              <a:t>Pięcioletni</a:t>
            </a:r>
            <a:r>
              <a:rPr lang="en-US" sz="2400">
                <a:solidFill>
                  <a:srgbClr val="FFFF00"/>
                </a:solidFill>
              </a:rPr>
              <a:t>  </a:t>
            </a:r>
            <a:r>
              <a:rPr lang="en-US" sz="2400" err="1">
                <a:solidFill>
                  <a:srgbClr val="FFFF00"/>
                </a:solidFill>
              </a:rPr>
              <a:t>okres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nauki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kończący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się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egzaminem</a:t>
            </a:r>
            <a:r>
              <a:rPr lang="en-US" sz="2400">
                <a:solidFill>
                  <a:srgbClr val="FFFF00"/>
                </a:solidFill>
              </a:rPr>
              <a:t> maturalnym </a:t>
            </a:r>
            <a:br>
              <a:rPr lang="en-US" sz="2400">
                <a:solidFill>
                  <a:srgbClr val="FFFF00"/>
                </a:solidFill>
              </a:rPr>
            </a:br>
            <a:endParaRPr lang="en-US" sz="2400">
              <a:solidFill>
                <a:srgbClr val="FFFF00"/>
              </a:solidFill>
            </a:endParaRPr>
          </a:p>
          <a:p>
            <a:pPr marL="457200" indent="-457200">
              <a:lnSpc>
                <a:spcPct val="90000"/>
              </a:lnSpc>
              <a:buFont typeface="Wingdings"/>
              <a:buChar char="§"/>
            </a:pPr>
            <a:r>
              <a:rPr lang="en-US" sz="2400" err="1">
                <a:solidFill>
                  <a:srgbClr val="FFFF00"/>
                </a:solidFill>
              </a:rPr>
              <a:t>Uczeń</a:t>
            </a:r>
            <a:r>
              <a:rPr lang="en-US" sz="2400">
                <a:solidFill>
                  <a:srgbClr val="FFFF00"/>
                </a:solidFill>
              </a:rPr>
              <a:t> po </a:t>
            </a:r>
            <a:r>
              <a:rPr lang="en-US" sz="2400" err="1">
                <a:solidFill>
                  <a:srgbClr val="FFFF00"/>
                </a:solidFill>
              </a:rPr>
              <a:t>zdaniu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matury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może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podjąć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dalszą</a:t>
            </a:r>
            <a:r>
              <a:rPr lang="en-US" sz="2400">
                <a:solidFill>
                  <a:srgbClr val="FFFF00"/>
                </a:solidFill>
              </a:rPr>
              <a:t>  </a:t>
            </a:r>
            <a:r>
              <a:rPr lang="en-US" sz="2400" err="1">
                <a:solidFill>
                  <a:srgbClr val="FFFF00"/>
                </a:solidFill>
              </a:rPr>
              <a:t>naukę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na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uczelni</a:t>
            </a:r>
            <a:r>
              <a:rPr lang="en-US" sz="2400">
                <a:solidFill>
                  <a:srgbClr val="FFFF00"/>
                </a:solidFill>
              </a:rPr>
              <a:t> wyższej</a:t>
            </a:r>
            <a:br>
              <a:rPr lang="en-US" sz="2400">
                <a:solidFill>
                  <a:srgbClr val="FFFF00"/>
                </a:solidFill>
              </a:rPr>
            </a:br>
            <a:endParaRPr lang="en-US" sz="2400">
              <a:solidFill>
                <a:srgbClr val="FFFF00"/>
              </a:solidFill>
            </a:endParaRPr>
          </a:p>
          <a:p>
            <a:pPr marL="457200" indent="-457200">
              <a:lnSpc>
                <a:spcPct val="90000"/>
              </a:lnSpc>
              <a:buFont typeface="Wingdings"/>
              <a:buChar char="§"/>
            </a:pPr>
            <a:r>
              <a:rPr lang="en-US" sz="2400" err="1">
                <a:solidFill>
                  <a:srgbClr val="FFFF00"/>
                </a:solidFill>
              </a:rPr>
              <a:t>Egzaminy</a:t>
            </a:r>
            <a:r>
              <a:rPr lang="en-US" sz="2400">
                <a:solidFill>
                  <a:srgbClr val="FFFF00"/>
                </a:solidFill>
              </a:rPr>
              <a:t> z </a:t>
            </a:r>
            <a:r>
              <a:rPr lang="en-US" sz="2400" err="1">
                <a:solidFill>
                  <a:srgbClr val="FFFF00"/>
                </a:solidFill>
              </a:rPr>
              <a:t>kwalifikacji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zawodowych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odbywają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się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dwukrotnie</a:t>
            </a:r>
            <a:r>
              <a:rPr lang="en-US" sz="2400">
                <a:solidFill>
                  <a:srgbClr val="FFFF00"/>
                </a:solidFill>
              </a:rPr>
              <a:t> w </a:t>
            </a:r>
            <a:r>
              <a:rPr lang="en-US" sz="2400" err="1">
                <a:solidFill>
                  <a:srgbClr val="FFFF00"/>
                </a:solidFill>
              </a:rPr>
              <a:t>cyklu</a:t>
            </a:r>
            <a:r>
              <a:rPr lang="en-US" sz="2400">
                <a:solidFill>
                  <a:srgbClr val="FFFF00"/>
                </a:solidFill>
              </a:rPr>
              <a:t> kształcenia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 </a:t>
            </a:r>
          </a:p>
          <a:p>
            <a:pPr marL="457200" indent="-457200">
              <a:lnSpc>
                <a:spcPct val="90000"/>
              </a:lnSpc>
              <a:buFont typeface="Wingdings"/>
              <a:buChar char="§"/>
            </a:pPr>
            <a:r>
              <a:rPr lang="en-US" sz="2400" err="1">
                <a:solidFill>
                  <a:srgbClr val="FFFF00"/>
                </a:solidFill>
              </a:rPr>
              <a:t>Uczeń</a:t>
            </a:r>
            <a:r>
              <a:rPr lang="en-US" sz="2400">
                <a:solidFill>
                  <a:srgbClr val="FFFF00"/>
                </a:solidFill>
              </a:rPr>
              <a:t> po </a:t>
            </a:r>
            <a:r>
              <a:rPr lang="en-US" sz="2400" err="1">
                <a:solidFill>
                  <a:srgbClr val="FFFF00"/>
                </a:solidFill>
              </a:rPr>
              <a:t>zadaniu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egzaminów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otrzymuje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dyplom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potwierdzający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uzyskanie</a:t>
            </a:r>
            <a:r>
              <a:rPr lang="en-US" sz="2400">
                <a:solidFill>
                  <a:srgbClr val="FFFF00"/>
                </a:solidFill>
              </a:rPr>
              <a:t> </a:t>
            </a:r>
            <a:r>
              <a:rPr lang="en-US" sz="2400" err="1">
                <a:solidFill>
                  <a:srgbClr val="FFFF00"/>
                </a:solidFill>
              </a:rPr>
              <a:t>kwalifikacji</a:t>
            </a:r>
            <a:r>
              <a:rPr lang="en-US" sz="2400">
                <a:solidFill>
                  <a:srgbClr val="FFFF00"/>
                </a:solidFill>
              </a:rPr>
              <a:t> w </a:t>
            </a:r>
            <a:r>
              <a:rPr lang="en-US" sz="2400" err="1">
                <a:solidFill>
                  <a:srgbClr val="FFFF00"/>
                </a:solidFill>
              </a:rPr>
              <a:t>zawodzie</a:t>
            </a:r>
            <a:r>
              <a:rPr lang="en-US" sz="2400">
                <a:solidFill>
                  <a:srgbClr val="FFFF00"/>
                </a:solidFill>
              </a:rPr>
              <a:t> technika </a:t>
            </a:r>
            <a:br>
              <a:rPr lang="en-US" sz="2400">
                <a:solidFill>
                  <a:srgbClr val="FFFF00"/>
                </a:solidFill>
              </a:rPr>
            </a:br>
            <a:endParaRPr lang="en-US" sz="240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55613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4C7E3A-8042-4471-9EA4-D6ED6C00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8" y="189187"/>
            <a:ext cx="4790375" cy="19089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Projekty</a:t>
            </a:r>
            <a:r>
              <a:rPr lang="en-US" sz="32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unijne</a:t>
            </a:r>
            <a:r>
              <a:rPr lang="en-US" sz="32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en-US" sz="2800"/>
            </a:br>
            <a:endParaRPr lang="en-US" sz="2800" kern="1200">
              <a:solidFill>
                <a:srgbClr val="FF0000"/>
              </a:solidFill>
              <a:latin typeface="+mj-lt"/>
              <a:cs typeface="Calibri Light"/>
            </a:endParaRPr>
          </a:p>
          <a:p>
            <a:r>
              <a:rPr lang="en-US" sz="1800" b="1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celu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podniesienia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atrakcyjności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naszych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absolwentów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rynku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pracy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bierzemy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>
                <a:solidFill>
                  <a:schemeClr val="accent2">
                    <a:lumMod val="50000"/>
                  </a:schemeClr>
                </a:solidFill>
              </a:rPr>
              <a:t>udział</a:t>
            </a:r>
            <a:br>
              <a:rPr lang="en-US" sz="18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>
                <a:solidFill>
                  <a:schemeClr val="accent2">
                    <a:lumMod val="50000"/>
                  </a:schemeClr>
                </a:solidFill>
              </a:rPr>
              <a:t>w </a:t>
            </a:r>
            <a:r>
              <a:rPr lang="en-US" sz="1800" b="1" err="1">
                <a:solidFill>
                  <a:schemeClr val="accent2">
                    <a:lumMod val="50000"/>
                  </a:schemeClr>
                </a:solidFill>
              </a:rPr>
              <a:t>różnego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rodzaju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projektach</a:t>
            </a:r>
            <a:r>
              <a:rPr lang="en-US" sz="18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endParaRPr lang="en-US" sz="1800" b="1" kern="1200">
              <a:solidFill>
                <a:schemeClr val="accent2">
                  <a:lumMod val="50000"/>
                </a:schemeClr>
              </a:solidFill>
              <a:latin typeface="+mj-lt"/>
              <a:cs typeface="Calibri Light"/>
            </a:endParaRPr>
          </a:p>
          <a:p>
            <a:endParaRPr lang="en-US" sz="1800" b="1" kern="1200">
              <a:solidFill>
                <a:srgbClr val="FFC000"/>
              </a:solidFill>
              <a:latin typeface="+mj-l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5C6B02-A8AD-4597-ABFF-E7658EB16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229" y="1865654"/>
            <a:ext cx="4753931" cy="48019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„ </a:t>
            </a:r>
            <a:r>
              <a:rPr lang="en-US" b="1" err="1">
                <a:solidFill>
                  <a:schemeClr val="bg2">
                    <a:lumMod val="50000"/>
                  </a:schemeClr>
                </a:solidFill>
              </a:rPr>
              <a:t>Zostań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err="1">
                <a:solidFill>
                  <a:schemeClr val="bg2">
                    <a:lumMod val="50000"/>
                  </a:schemeClr>
                </a:solidFill>
              </a:rPr>
              <a:t>Zawodowcem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” </a:t>
            </a:r>
            <a:endParaRPr lang="pl-PL" b="1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err="1">
                <a:solidFill>
                  <a:schemeClr val="accent1">
                    <a:lumMod val="50000"/>
                  </a:schemeClr>
                </a:solidFill>
              </a:rPr>
              <a:t>Korzyści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50000"/>
                  </a:schemeClr>
                </a:solidFill>
              </a:rPr>
              <a:t>dla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50000"/>
                  </a:schemeClr>
                </a:solidFill>
              </a:rPr>
              <a:t>ucznia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: </a:t>
            </a:r>
            <a:endParaRPr lang="en-US" sz="2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podniesienie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swoich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umiejętności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kompetencji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   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poprzez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udział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 w 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dodatkowych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szkoleniach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err="1">
                <a:solidFill>
                  <a:schemeClr val="accent1">
                    <a:lumMod val="50000"/>
                  </a:schemeClr>
                </a:solidFill>
              </a:rPr>
              <a:t>kursach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: </a:t>
            </a:r>
            <a:endParaRPr lang="en-US" sz="18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prawo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jazdy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kat. B,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obsługi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wózków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widłowych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, 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spawalniczy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obsługi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obrabiarek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CNC,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SEP,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montaż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demontaż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układów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elektronicznych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w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technice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 BGA,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montaż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obwodów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drukowanych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sporządzanie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potraw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z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warzyw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owoców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z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elementami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carvingu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kuchnia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meksykańska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, sushi,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dekorowanie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wyrobów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cukierniczych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itp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1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57150" indent="-285750">
              <a:buFont typeface="Wingdings" panose="020B0604020202020204" pitchFamily="34" charset="0"/>
              <a:buChar char="q"/>
            </a:pPr>
            <a:endParaRPr lang="en-US" sz="1400">
              <a:cs typeface="Calibri" panose="020F0502020204030204"/>
            </a:endParaRPr>
          </a:p>
        </p:txBody>
      </p:sp>
      <p:pic>
        <p:nvPicPr>
          <p:cNvPr id="5" name="Obraz 5" descr="Obraz zawierający tekst, osoba, wewnątrz, mężczyzna&#10;&#10;Opis wygenerowany automatycznie">
            <a:extLst>
              <a:ext uri="{FF2B5EF4-FFF2-40B4-BE49-F238E27FC236}">
                <a16:creationId xmlns:a16="http://schemas.microsoft.com/office/drawing/2014/main" id="{29F2DEDB-2FD2-44EC-A6E2-73138BFB65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5457" y="1132693"/>
            <a:ext cx="6155141" cy="461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51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okno, wewnątrz&#10;&#10;Opis wygenerowany automatycznie">
            <a:extLst>
              <a:ext uri="{FF2B5EF4-FFF2-40B4-BE49-F238E27FC236}">
                <a16:creationId xmlns:a16="http://schemas.microsoft.com/office/drawing/2014/main" id="{3E50B379-1EA0-485C-8DA0-23FDE5BB54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64" b="2413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C0DAA1-0BA0-4536-8239-18F627E67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2622162"/>
            <a:ext cx="4204137" cy="71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1">
                <a:solidFill>
                  <a:schemeClr val="accent1">
                    <a:lumMod val="50000"/>
                  </a:schemeClr>
                </a:solidFill>
              </a:rPr>
              <a:t>Korzyści dla szkoły:</a:t>
            </a:r>
            <a:r>
              <a:rPr lang="en-US" sz="3600"/>
              <a:t>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C8399E-AB82-4F18-AA9E-F7D1DDA95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837" y="3341372"/>
            <a:ext cx="5005397" cy="34212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1600" b="1" i="1" err="1"/>
              <a:t>udział</a:t>
            </a:r>
            <a:r>
              <a:rPr lang="en-US" sz="1600" b="1" i="1"/>
              <a:t> w </a:t>
            </a:r>
            <a:r>
              <a:rPr lang="en-US" sz="1600" b="1" i="1" err="1"/>
              <a:t>projekcie</a:t>
            </a:r>
            <a:r>
              <a:rPr lang="en-US" sz="1600" b="1" i="1"/>
              <a:t> </a:t>
            </a:r>
            <a:r>
              <a:rPr lang="en-US" sz="1600" b="1" i="1" err="1"/>
              <a:t>pozwolił</a:t>
            </a:r>
            <a:r>
              <a:rPr lang="en-US" sz="1600" b="1" i="1"/>
              <a:t> </a:t>
            </a:r>
            <a:r>
              <a:rPr lang="en-US" sz="1600" b="1" i="1" err="1"/>
              <a:t>na</a:t>
            </a:r>
            <a:r>
              <a:rPr lang="en-US" sz="1600" b="1" i="1"/>
              <a:t> </a:t>
            </a:r>
            <a:r>
              <a:rPr lang="en-US" sz="1600" b="1" i="1" err="1"/>
              <a:t>wyposażenie</a:t>
            </a:r>
            <a:r>
              <a:rPr lang="en-US" sz="1600" b="1" i="1"/>
              <a:t> </a:t>
            </a:r>
            <a:r>
              <a:rPr lang="en-US" sz="1600" b="1" i="1" err="1"/>
              <a:t>kilku</a:t>
            </a:r>
            <a:r>
              <a:rPr lang="en-US" sz="1600" b="1" i="1"/>
              <a:t> </a:t>
            </a:r>
            <a:r>
              <a:rPr lang="en-US" sz="1600" b="1" i="1" err="1"/>
              <a:t>szkolnych</a:t>
            </a:r>
            <a:r>
              <a:rPr lang="en-US" sz="1600" b="1" i="1"/>
              <a:t> </a:t>
            </a:r>
            <a:r>
              <a:rPr lang="en-US" sz="1600" b="1" i="1" err="1"/>
              <a:t>pracowni</a:t>
            </a:r>
            <a:r>
              <a:rPr lang="en-US" sz="1600" b="1" i="1"/>
              <a:t> w </a:t>
            </a:r>
            <a:r>
              <a:rPr lang="en-US" sz="1600" b="1" i="1" err="1"/>
              <a:t>nowoczesny</a:t>
            </a:r>
            <a:r>
              <a:rPr lang="en-US" sz="1600" b="1" i="1"/>
              <a:t> </a:t>
            </a:r>
            <a:r>
              <a:rPr lang="en-US" sz="1600" b="1" i="1" err="1"/>
              <a:t>sprzęt</a:t>
            </a:r>
            <a:r>
              <a:rPr lang="en-US" sz="1600" b="1" i="1"/>
              <a:t> </a:t>
            </a:r>
            <a:r>
              <a:rPr lang="en-US" sz="1600" b="1" i="1" err="1"/>
              <a:t>i</a:t>
            </a:r>
            <a:r>
              <a:rPr lang="en-US" sz="1600" b="1" i="1"/>
              <a:t> </a:t>
            </a:r>
            <a:r>
              <a:rPr lang="en-US" sz="1600" b="1" i="1" err="1"/>
              <a:t>oprogramowanie</a:t>
            </a:r>
            <a:r>
              <a:rPr lang="en-US" sz="1600" b="1" i="1"/>
              <a:t> </a:t>
            </a:r>
            <a:r>
              <a:rPr lang="en-US" sz="1600" b="1" i="1" err="1"/>
              <a:t>na</a:t>
            </a:r>
            <a:r>
              <a:rPr lang="en-US" sz="1600" b="1" i="1"/>
              <a:t> </a:t>
            </a:r>
            <a:r>
              <a:rPr lang="en-US" sz="1600" b="1" i="1" err="1"/>
              <a:t>łączną</a:t>
            </a:r>
            <a:r>
              <a:rPr lang="en-US" sz="1600" b="1" i="1"/>
              <a:t> </a:t>
            </a:r>
            <a:r>
              <a:rPr lang="en-US" sz="1600" b="1" i="1" err="1"/>
              <a:t>kwotę</a:t>
            </a:r>
            <a:r>
              <a:rPr lang="en-US" sz="1600" b="1" i="1"/>
              <a:t> </a:t>
            </a:r>
            <a:r>
              <a:rPr lang="en-US" sz="1600" b="1" i="1" u="sng"/>
              <a:t>656 325 </a:t>
            </a:r>
            <a:r>
              <a:rPr lang="en-US" sz="1600" b="1" i="1" u="sng" err="1"/>
              <a:t>zł</a:t>
            </a:r>
            <a:r>
              <a:rPr lang="en-US" sz="1600" b="1" i="1" u="sng"/>
              <a:t>, </a:t>
            </a:r>
            <a:r>
              <a:rPr lang="en-US" sz="1600" b="1" i="1" u="sng" err="1"/>
              <a:t>są</a:t>
            </a:r>
            <a:r>
              <a:rPr lang="en-US" sz="1600" b="1" i="1" u="sng"/>
              <a:t> to:</a:t>
            </a:r>
            <a:r>
              <a:rPr lang="en-US" sz="1600" b="1"/>
              <a:t> </a:t>
            </a:r>
            <a:endParaRPr lang="en-US" sz="1600" b="1"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600" b="1" i="1" err="1"/>
              <a:t>Pracownia</a:t>
            </a:r>
            <a:r>
              <a:rPr lang="en-US" sz="1600" b="1" i="1"/>
              <a:t> </a:t>
            </a:r>
            <a:r>
              <a:rPr lang="en-US" sz="1600" b="1" i="1" err="1"/>
              <a:t>technologii</a:t>
            </a:r>
            <a:r>
              <a:rPr lang="en-US" sz="1600" b="1" i="1"/>
              <a:t> </a:t>
            </a:r>
            <a:r>
              <a:rPr lang="en-US" sz="1600" b="1" i="1" err="1"/>
              <a:t>mechanicznej</a:t>
            </a:r>
            <a:r>
              <a:rPr lang="en-US" sz="1600" b="1" i="1"/>
              <a:t>,</a:t>
            </a:r>
            <a:endParaRPr lang="en-US" sz="1600" b="1"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600" b="1" i="1" err="1"/>
              <a:t>Pracownia</a:t>
            </a:r>
            <a:r>
              <a:rPr lang="en-US" sz="1600" b="1" i="1"/>
              <a:t> </a:t>
            </a:r>
            <a:r>
              <a:rPr lang="en-US" sz="1600" b="1" i="1" err="1"/>
              <a:t>rysunku</a:t>
            </a:r>
            <a:r>
              <a:rPr lang="en-US" sz="1600" b="1" i="1"/>
              <a:t> </a:t>
            </a:r>
            <a:r>
              <a:rPr lang="en-US" sz="1600" b="1" i="1" err="1"/>
              <a:t>technicznego</a:t>
            </a:r>
            <a:r>
              <a:rPr lang="en-US" sz="1600" b="1" i="1"/>
              <a:t>,</a:t>
            </a:r>
            <a:endParaRPr lang="en-US" sz="1600" b="1"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600" b="1" i="1" err="1"/>
              <a:t>Pracownia</a:t>
            </a:r>
            <a:r>
              <a:rPr lang="en-US" sz="1600" b="1" i="1"/>
              <a:t> </a:t>
            </a:r>
            <a:r>
              <a:rPr lang="en-US" sz="1600" b="1" i="1" err="1"/>
              <a:t>przepisów</a:t>
            </a:r>
            <a:r>
              <a:rPr lang="en-US" sz="1600" b="1" i="1"/>
              <a:t> </a:t>
            </a:r>
            <a:r>
              <a:rPr lang="en-US" sz="1600" b="1" i="1" err="1"/>
              <a:t>ruchu</a:t>
            </a:r>
            <a:r>
              <a:rPr lang="en-US" sz="1600" b="1" i="1"/>
              <a:t> </a:t>
            </a:r>
            <a:r>
              <a:rPr lang="en-US" sz="1600" b="1" i="1" err="1"/>
              <a:t>drogowego</a:t>
            </a:r>
            <a:r>
              <a:rPr lang="en-US" sz="1600" b="1" i="1"/>
              <a:t>,</a:t>
            </a:r>
            <a:endParaRPr lang="en-US" sz="1600" b="1"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600" b="1" i="1" err="1"/>
              <a:t>Pracownie</a:t>
            </a:r>
            <a:r>
              <a:rPr lang="en-US" sz="1600" b="1" i="1"/>
              <a:t> </a:t>
            </a:r>
            <a:r>
              <a:rPr lang="en-US" sz="1600" b="1" i="1" err="1"/>
              <a:t>komunikacji</a:t>
            </a:r>
            <a:r>
              <a:rPr lang="en-US" sz="1600" b="1" i="1"/>
              <a:t> w </a:t>
            </a:r>
            <a:r>
              <a:rPr lang="en-US" sz="1600" b="1" i="1" err="1"/>
              <a:t>języku</a:t>
            </a:r>
            <a:r>
              <a:rPr lang="en-US" sz="1600" b="1" i="1"/>
              <a:t> </a:t>
            </a:r>
            <a:r>
              <a:rPr lang="en-US" sz="1600" b="1" i="1" err="1"/>
              <a:t>obcym</a:t>
            </a:r>
            <a:endParaRPr lang="en-US" sz="1600" b="1"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600" b="1" i="1" err="1"/>
              <a:t>Pracownia</a:t>
            </a:r>
            <a:r>
              <a:rPr lang="en-US" sz="1600" b="1" i="1"/>
              <a:t> </a:t>
            </a:r>
            <a:r>
              <a:rPr lang="en-US" sz="1600" b="1" i="1" err="1"/>
              <a:t>elektroniki</a:t>
            </a:r>
            <a:r>
              <a:rPr lang="en-US" sz="1600" b="1" i="1"/>
              <a:t> </a:t>
            </a:r>
            <a:r>
              <a:rPr lang="en-US" sz="1600" b="1" i="1" err="1"/>
              <a:t>i</a:t>
            </a:r>
            <a:r>
              <a:rPr lang="en-US" sz="1600" b="1" i="1"/>
              <a:t> </a:t>
            </a:r>
            <a:r>
              <a:rPr lang="en-US" sz="1600" b="1" i="1" err="1"/>
              <a:t>elektrotechniki</a:t>
            </a:r>
            <a:r>
              <a:rPr lang="en-US" sz="1600" b="1" i="1"/>
              <a:t>,</a:t>
            </a:r>
            <a:endParaRPr lang="en-US" sz="1600" b="1">
              <a:cs typeface="Calibri"/>
            </a:endParaRPr>
          </a:p>
          <a:p>
            <a:pPr lvl="1">
              <a:buFont typeface="Wingdings" panose="020B0604020202020204" pitchFamily="34" charset="0"/>
              <a:buChar char="q"/>
            </a:pPr>
            <a:r>
              <a:rPr lang="en-US" sz="1600" b="1" i="1" err="1"/>
              <a:t>Pracownia</a:t>
            </a:r>
            <a:r>
              <a:rPr lang="en-US" sz="1600" b="1" i="1"/>
              <a:t> </a:t>
            </a:r>
            <a:r>
              <a:rPr lang="en-US" sz="1600" b="1" i="1" err="1"/>
              <a:t>instalacji</a:t>
            </a:r>
            <a:r>
              <a:rPr lang="en-US" sz="1600" b="1" i="1"/>
              <a:t> </a:t>
            </a:r>
            <a:r>
              <a:rPr lang="en-US" sz="1600" b="1" i="1" err="1"/>
              <a:t>i</a:t>
            </a:r>
            <a:r>
              <a:rPr lang="en-US" sz="1600" b="1" i="1"/>
              <a:t> </a:t>
            </a:r>
            <a:r>
              <a:rPr lang="en-US" sz="1600" b="1" i="1" err="1"/>
              <a:t>eksploatacji</a:t>
            </a:r>
            <a:r>
              <a:rPr lang="en-US" sz="1600" b="1" i="1"/>
              <a:t> </a:t>
            </a:r>
            <a:r>
              <a:rPr lang="en-US" sz="1600" b="1" i="1" err="1"/>
              <a:t>urządzeń</a:t>
            </a:r>
            <a:r>
              <a:rPr lang="en-US" sz="1600" b="1" i="1"/>
              <a:t> </a:t>
            </a:r>
            <a:r>
              <a:rPr lang="en-US" sz="1600" b="1" i="1" err="1"/>
              <a:t>elektronicznych</a:t>
            </a:r>
            <a:r>
              <a:rPr lang="en-US" sz="1600" b="1" i="1"/>
              <a:t> </a:t>
            </a:r>
            <a:endParaRPr lang="en-US" sz="16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7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zewnętrzne, niebo, osoba&#10;&#10;Opis wygenerowany automatycznie">
            <a:extLst>
              <a:ext uri="{FF2B5EF4-FFF2-40B4-BE49-F238E27FC236}">
                <a16:creationId xmlns:a16="http://schemas.microsoft.com/office/drawing/2014/main" id="{45EA89CF-4F07-45E9-AD1C-F91B5F4E89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r="11133"/>
          <a:stretch/>
        </p:blipFill>
        <p:spPr>
          <a:xfrm>
            <a:off x="-19" y="10"/>
            <a:ext cx="12188952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29AD20C-3FFF-437C-8B6B-DAC6DE84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186" y="251532"/>
            <a:ext cx="6496949" cy="1706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/>
            <a:r>
              <a:rPr lang="en-US" sz="28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„Erasmus +”</a:t>
            </a:r>
            <a:br>
              <a:rPr lang="en-US" sz="2400" b="1">
                <a:solidFill>
                  <a:srgbClr val="FF0000"/>
                </a:solidFill>
              </a:rPr>
            </a:br>
            <a:r>
              <a:rPr lang="en-US" sz="2400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en-US" sz="1400" kern="1200"/>
            </a:br>
            <a:r>
              <a:rPr lang="en-US" sz="1800" b="1" i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Atrakcyjne praktyki zawodowe ( wiedza i praktyka w</a:t>
            </a:r>
            <a:r>
              <a:rPr lang="en-US" sz="1800" b="1" i="1" kern="1200">
                <a:latin typeface="+mj-lt"/>
                <a:ea typeface="+mj-ea"/>
                <a:cs typeface="+mj-cs"/>
              </a:rPr>
              <a:t> </a:t>
            </a:r>
            <a:r>
              <a:rPr lang="en-US" sz="1800" b="1" i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wymiarze europejskim)</a:t>
            </a:r>
            <a:endParaRPr lang="en-US" sz="1800" kern="1200">
              <a:solidFill>
                <a:srgbClr val="FFFF00"/>
              </a:solidFill>
              <a:latin typeface="+mj-lt"/>
              <a:cs typeface="Calibri Light"/>
            </a:endParaRPr>
          </a:p>
          <a:p>
            <a:r>
              <a:rPr lang="en-US" sz="1800" b="1" i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     Kształtowanie otwartości na różnice kulturowe i językowe</a:t>
            </a:r>
            <a:endParaRPr lang="en-US" sz="1800" kern="1200">
              <a:solidFill>
                <a:srgbClr val="FFFF00"/>
              </a:solidFill>
              <a:latin typeface="+mj-lt"/>
              <a:cs typeface="Calibri Light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zewnętrzne, budynek, droga, niebo&#10;&#10;Opis wygenerowany automatycznie">
            <a:extLst>
              <a:ext uri="{FF2B5EF4-FFF2-40B4-BE49-F238E27FC236}">
                <a16:creationId xmlns:a16="http://schemas.microsoft.com/office/drawing/2014/main" id="{327BDC37-5612-4EE8-B017-7ABC245B3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74" r="-1" b="25535"/>
          <a:stretch/>
        </p:blipFill>
        <p:spPr>
          <a:xfrm>
            <a:off x="-2315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9AEB49-B2AF-4BAA-8655-3F1E1C35F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5219" y="1963708"/>
            <a:ext cx="5642991" cy="4689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solidFill>
                  <a:srgbClr val="FFC000"/>
                </a:solidFill>
              </a:rPr>
              <a:t>ZA NAMI  WŁOCHY</a:t>
            </a:r>
            <a:r>
              <a:rPr lang="en-US" sz="1800">
                <a:solidFill>
                  <a:srgbClr val="FFC000"/>
                </a:solidFill>
              </a:rPr>
              <a:t> </a:t>
            </a:r>
          </a:p>
          <a:p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W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lutym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2020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roku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grupa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naszych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uczniów</a:t>
            </a:r>
            <a:br>
              <a:rPr lang="en-US" sz="1800" b="1" i="1"/>
            </a:b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w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zawodach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: </a:t>
            </a:r>
            <a:endParaRPr lang="en-US" sz="1800">
              <a:solidFill>
                <a:schemeClr val="accent4">
                  <a:lumMod val="60000"/>
                  <a:lumOff val="40000"/>
                </a:schemeClr>
              </a:solidFill>
              <a:cs typeface="Calibri"/>
            </a:endParaRPr>
          </a:p>
          <a:p>
            <a:pPr lvl="1"/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technik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mechanik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technik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elektronik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przebywała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stażach</a:t>
            </a:r>
            <a:r>
              <a:rPr lang="en-US" sz="1800">
                <a:solidFill>
                  <a:schemeClr val="accent4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we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Włoszech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-Bologna. Poza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doskonaleniem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umiejętności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zawodowych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u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pracodawców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był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również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czas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zwiedzanie</a:t>
            </a:r>
            <a:r>
              <a:rPr lang="en-US" sz="1800">
                <a:solidFill>
                  <a:schemeClr val="accent4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Bolonia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Florencja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Werona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  <a:endParaRPr lang="en-US" sz="1800">
              <a:solidFill>
                <a:schemeClr val="accent4">
                  <a:lumMod val="60000"/>
                  <a:lumOff val="40000"/>
                </a:schemeClr>
              </a:solidFill>
              <a:cs typeface="Calibri"/>
            </a:endParaRPr>
          </a:p>
          <a:p>
            <a:endParaRPr lang="en-US" sz="1500">
              <a:solidFill>
                <a:srgbClr val="0070C0"/>
              </a:solidFill>
              <a:cs typeface="Calibri"/>
            </a:endParaRPr>
          </a:p>
          <a:p>
            <a:r>
              <a:rPr lang="en-US" sz="1800" b="1">
                <a:solidFill>
                  <a:srgbClr val="FFC000"/>
                </a:solidFill>
              </a:rPr>
              <a:t>PRZED NAMI HISZPANIA</a:t>
            </a:r>
            <a:endParaRPr lang="en-US" sz="1800">
              <a:solidFill>
                <a:srgbClr val="FFC000"/>
              </a:solidFill>
            </a:endParaRPr>
          </a:p>
          <a:p>
            <a:pPr lvl="1"/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obecnie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czynimy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starania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aby w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przyszłym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roku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szkolnym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 nasi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uczniowie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wyjechali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staże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praktyki</a:t>
            </a:r>
            <a:r>
              <a:rPr lang="en-US" sz="18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do </a:t>
            </a:r>
            <a:r>
              <a:rPr lang="en-US" sz="1800" b="1" i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Hiszpanii</a:t>
            </a:r>
            <a:r>
              <a:rPr lang="en-US" sz="1800">
                <a:solidFill>
                  <a:schemeClr val="accent4">
                    <a:lumMod val="60000"/>
                    <a:lumOff val="40000"/>
                  </a:schemeClr>
                </a:solidFill>
              </a:rPr>
              <a:t> </a:t>
            </a:r>
            <a:endParaRPr lang="en-US" sz="1800">
              <a:solidFill>
                <a:schemeClr val="accent4">
                  <a:lumMod val="60000"/>
                  <a:lumOff val="4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479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az 5" descr="Obraz zawierający zewnętrzne, osoba, niebo, osoby&#10;&#10;Opis wygenerowany automatycznie">
            <a:extLst>
              <a:ext uri="{FF2B5EF4-FFF2-40B4-BE49-F238E27FC236}">
                <a16:creationId xmlns:a16="http://schemas.microsoft.com/office/drawing/2014/main" id="{A164101D-BB70-4C0F-B56A-C49DB86EBE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91" r="-1" b="8704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4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DED9C78-F37D-4FAA-A19D-181FF986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17160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C000"/>
                </a:solidFill>
              </a:rPr>
              <a:t>Plac </a:t>
            </a:r>
            <a:r>
              <a:rPr lang="en-US" sz="1800" err="1">
                <a:solidFill>
                  <a:srgbClr val="FFC000"/>
                </a:solidFill>
              </a:rPr>
              <a:t>Narutowicza</a:t>
            </a:r>
            <a:r>
              <a:rPr lang="en-US" sz="1800">
                <a:solidFill>
                  <a:srgbClr val="FFC000"/>
                </a:solidFill>
              </a:rPr>
              <a:t> 14                     Centrum </a:t>
            </a:r>
            <a:r>
              <a:rPr lang="en-US" sz="1800" err="1">
                <a:solidFill>
                  <a:srgbClr val="FFC000"/>
                </a:solidFill>
              </a:rPr>
              <a:t>Edukacji</a:t>
            </a:r>
            <a:r>
              <a:rPr lang="en-US" sz="1800">
                <a:solidFill>
                  <a:srgbClr val="FFC000"/>
                </a:solidFill>
              </a:rPr>
              <a:t> </a:t>
            </a:r>
            <a:r>
              <a:rPr lang="en-US" sz="1800" err="1">
                <a:solidFill>
                  <a:srgbClr val="FFC000"/>
                </a:solidFill>
              </a:rPr>
              <a:t>Zawodowej</a:t>
            </a:r>
            <a:r>
              <a:rPr lang="en-US" sz="1800">
                <a:solidFill>
                  <a:srgbClr val="FFC000"/>
                </a:solidFill>
              </a:rPr>
              <a:t>           </a:t>
            </a:r>
            <a:br>
              <a:rPr lang="en-US" sz="1800">
                <a:solidFill>
                  <a:srgbClr val="FFC000"/>
                </a:solidFill>
              </a:rPr>
            </a:br>
            <a:r>
              <a:rPr lang="en-US" sz="1800">
                <a:solidFill>
                  <a:srgbClr val="FFC000"/>
                </a:solidFill>
              </a:rPr>
              <a:t>82-200 Malbork                               </a:t>
            </a:r>
            <a:r>
              <a:rPr lang="en-US" sz="1800" err="1">
                <a:solidFill>
                  <a:srgbClr val="FFC000"/>
                </a:solidFill>
              </a:rPr>
              <a:t>Generała</a:t>
            </a:r>
            <a:r>
              <a:rPr lang="en-US" sz="1800">
                <a:solidFill>
                  <a:srgbClr val="FFC000"/>
                </a:solidFill>
              </a:rPr>
              <a:t> de </a:t>
            </a:r>
            <a:r>
              <a:rPr lang="en-US" sz="1800" err="1">
                <a:solidFill>
                  <a:srgbClr val="FFC000"/>
                </a:solidFill>
              </a:rPr>
              <a:t>Gaulle'a</a:t>
            </a:r>
            <a:r>
              <a:rPr lang="en-US" sz="1800">
                <a:solidFill>
                  <a:srgbClr val="FFC000"/>
                </a:solidFill>
              </a:rPr>
              <a:t> 75 </a:t>
            </a:r>
            <a:br>
              <a:rPr lang="en-US" sz="1800">
                <a:solidFill>
                  <a:srgbClr val="FFC000"/>
                </a:solidFill>
              </a:rPr>
            </a:br>
            <a:r>
              <a:rPr lang="en-US" sz="1800">
                <a:solidFill>
                  <a:srgbClr val="FFC000"/>
                </a:solidFill>
              </a:rPr>
              <a:t>Tel. 55 647 -34-34                                   82-200 Malbork</a:t>
            </a:r>
            <a:br>
              <a:rPr lang="en-US" sz="1800">
                <a:solidFill>
                  <a:srgbClr val="FFC000"/>
                </a:solidFill>
              </a:rPr>
            </a:br>
            <a:r>
              <a:rPr lang="en-US" sz="1800">
                <a:solidFill>
                  <a:srgbClr val="EBEBEB"/>
                </a:solidFill>
              </a:rPr>
              <a:t>www.zsp4.malbork.pl                         </a:t>
            </a:r>
            <a:r>
              <a:rPr lang="en-US" sz="1800">
                <a:solidFill>
                  <a:srgbClr val="FFC000"/>
                </a:solidFill>
              </a:rPr>
              <a:t> tel. 55 647 67 78     </a:t>
            </a:r>
            <a:br>
              <a:rPr lang="en-US" sz="1800">
                <a:solidFill>
                  <a:srgbClr val="FFC000"/>
                </a:solidFill>
              </a:rPr>
            </a:br>
            <a:r>
              <a:rPr lang="en-US" sz="1800">
                <a:solidFill>
                  <a:srgbClr val="EBEBEB"/>
                </a:solidFill>
              </a:rPr>
              <a:t>                                                          www.cez.malbork.pl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9A3C39-F632-4F39-9ABD-DB044B20D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FFD2ED-E59F-4CBB-A15C-5901B46DDCF8}"/>
              </a:ext>
            </a:extLst>
          </p:cNvPr>
          <p:cNvSpPr txBox="1"/>
          <p:nvPr/>
        </p:nvSpPr>
        <p:spPr>
          <a:xfrm>
            <a:off x="902110" y="1074173"/>
            <a:ext cx="103017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600" b="1">
                <a:solidFill>
                  <a:srgbClr val="FFFF00"/>
                </a:solidFill>
                <a:latin typeface="Aharoni"/>
                <a:cs typeface="Aharoni"/>
              </a:rPr>
              <a:t>ZESPÓŁ SZKÓŁ PONADGIMNAZJALNYCH nr 4 </a:t>
            </a:r>
          </a:p>
          <a:p>
            <a:r>
              <a:rPr lang="pl-PL" sz="3600" b="1">
                <a:solidFill>
                  <a:srgbClr val="FFFF00"/>
                </a:solidFill>
                <a:latin typeface="Aharoni"/>
                <a:cs typeface="Aharoni"/>
              </a:rPr>
              <a:t>                          w MALBORKU</a:t>
            </a:r>
          </a:p>
        </p:txBody>
      </p:sp>
    </p:spTree>
    <p:extLst>
      <p:ext uri="{BB962C8B-B14F-4D97-AF65-F5344CB8AC3E}">
        <p14:creationId xmlns:p14="http://schemas.microsoft.com/office/powerpoint/2010/main" val="161257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Obraz 13" descr="Obraz zawierający osoba, zewnętrzne, przygotowywanie&#10;&#10;Opis wygenerowany automatycznie">
            <a:extLst>
              <a:ext uri="{FF2B5EF4-FFF2-40B4-BE49-F238E27FC236}">
                <a16:creationId xmlns:a16="http://schemas.microsoft.com/office/drawing/2014/main" id="{9AA75EE3-B670-4964-81AB-1D18E926A4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02"/>
          <a:stretch/>
        </p:blipFill>
        <p:spPr>
          <a:xfrm>
            <a:off x="2" y="10"/>
            <a:ext cx="4063593" cy="2623856"/>
          </a:xfrm>
          <a:prstGeom prst="rect">
            <a:avLst/>
          </a:prstGeom>
        </p:spPr>
      </p:pic>
      <p:pic>
        <p:nvPicPr>
          <p:cNvPr id="3" name="Obraz 4" descr="Obraz zawierający zewnętrzne, osoba, pomarańczowy, osoby&#10;&#10;Opis wygenerowany automatycznie">
            <a:extLst>
              <a:ext uri="{FF2B5EF4-FFF2-40B4-BE49-F238E27FC236}">
                <a16:creationId xmlns:a16="http://schemas.microsoft.com/office/drawing/2014/main" id="{D8DABF53-AF41-41AA-92E1-A5F5484D3E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23" r="19599" b="2"/>
          <a:stretch/>
        </p:blipFill>
        <p:spPr>
          <a:xfrm>
            <a:off x="20" y="2623866"/>
            <a:ext cx="4063573" cy="4234134"/>
          </a:xfrm>
          <a:prstGeom prst="rect">
            <a:avLst/>
          </a:prstGeom>
        </p:spPr>
      </p:pic>
      <p:pic>
        <p:nvPicPr>
          <p:cNvPr id="11" name="Obraz 11" descr="Obraz zawierający zewnętrzne, osoba, pomarańczowy, osoby&#10;&#10;Opis wygenerowany automatycznie">
            <a:extLst>
              <a:ext uri="{FF2B5EF4-FFF2-40B4-BE49-F238E27FC236}">
                <a16:creationId xmlns:a16="http://schemas.microsoft.com/office/drawing/2014/main" id="{AB38DA98-D02F-4B43-BDB5-733A514E5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r="11090"/>
          <a:stretch/>
        </p:blipFill>
        <p:spPr>
          <a:xfrm>
            <a:off x="4062083" y="10"/>
            <a:ext cx="8129917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26D7C7A-DAC0-4397-AE85-986376EE0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508" y="0"/>
            <a:ext cx="599310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15ED4B-23EA-4979-A898-65A63E3BC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472" y="1295400"/>
            <a:ext cx="5994727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A45DB9-7AD2-4945-B680-F5EE7829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56" y="1446708"/>
            <a:ext cx="4756978" cy="10417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TECHNIK BUDOWNICTWA</a:t>
            </a:r>
            <a:r>
              <a:rPr lang="en-US" sz="2800"/>
              <a:t> </a:t>
            </a:r>
          </a:p>
          <a:p>
            <a:r>
              <a:rPr lang="en-US" sz="2800"/>
              <a:t>  </a:t>
            </a:r>
          </a:p>
        </p:txBody>
      </p:sp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BBB20D1C-D9C2-44BA-9D14-2E4A6B5BB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692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>
            <a:extLst>
              <a:ext uri="{FF2B5EF4-FFF2-40B4-BE49-F238E27FC236}">
                <a16:creationId xmlns:a16="http://schemas.microsoft.com/office/drawing/2014/main" id="{A232EDA9-66CE-4245-B6A1-09D77345F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623140"/>
            <a:ext cx="405669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D2788F-DC2B-45AD-A426-793B7BB42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3589" y="2627082"/>
            <a:ext cx="5149964" cy="36213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      </a:t>
            </a:r>
            <a:r>
              <a:rPr lang="en-US" sz="1600" b="1">
                <a:solidFill>
                  <a:srgbClr val="FFC000"/>
                </a:solidFill>
              </a:rPr>
              <a:t>….</a:t>
            </a:r>
            <a:r>
              <a:rPr lang="en-US" sz="1600" b="1" err="1">
                <a:solidFill>
                  <a:srgbClr val="FFC000"/>
                </a:solidFill>
              </a:rPr>
              <a:t>możesz</a:t>
            </a:r>
            <a:r>
              <a:rPr lang="en-US" sz="1600" b="1">
                <a:solidFill>
                  <a:srgbClr val="FFC000"/>
                </a:solidFill>
              </a:rPr>
              <a:t> </a:t>
            </a:r>
            <a:r>
              <a:rPr lang="en-US" sz="1600" b="1" err="1">
                <a:solidFill>
                  <a:srgbClr val="FFC000"/>
                </a:solidFill>
              </a:rPr>
              <a:t>pracować</a:t>
            </a:r>
            <a:r>
              <a:rPr lang="en-US" sz="1600" b="1">
                <a:solidFill>
                  <a:srgbClr val="FFC000"/>
                </a:solidFill>
              </a:rPr>
              <a:t> w: </a:t>
            </a:r>
            <a:endParaRPr lang="pl-PL"/>
          </a:p>
          <a:p>
            <a:pPr marL="285750" indent="-285750">
              <a:buFont typeface="Wingdings 3" charset="2"/>
              <a:buChar char=""/>
            </a:pPr>
            <a:r>
              <a:rPr lang="en-US" sz="2000" err="1"/>
              <a:t>firmach</a:t>
            </a:r>
            <a:r>
              <a:rPr lang="en-US" sz="2000"/>
              <a:t> </a:t>
            </a:r>
            <a:r>
              <a:rPr lang="en-US" sz="2000" err="1"/>
              <a:t>budowlanych</a:t>
            </a:r>
            <a:r>
              <a:rPr lang="en-US" sz="2000"/>
              <a:t> 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err="1"/>
              <a:t>biurach</a:t>
            </a:r>
            <a:r>
              <a:rPr lang="en-US" sz="2000"/>
              <a:t> </a:t>
            </a:r>
            <a:r>
              <a:rPr lang="en-US" sz="2000" err="1"/>
              <a:t>projektowych</a:t>
            </a:r>
            <a:r>
              <a:rPr lang="en-US" sz="2000"/>
              <a:t> 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err="1"/>
              <a:t>możesz</a:t>
            </a:r>
            <a:r>
              <a:rPr lang="en-US" sz="2000"/>
              <a:t> </a:t>
            </a:r>
            <a:r>
              <a:rPr lang="en-US" sz="2000" err="1"/>
              <a:t>otworzyć</a:t>
            </a:r>
            <a:r>
              <a:rPr lang="en-US" sz="2000"/>
              <a:t> </a:t>
            </a:r>
            <a:r>
              <a:rPr lang="en-US" sz="2000" err="1"/>
              <a:t>własną</a:t>
            </a:r>
            <a:r>
              <a:rPr lang="en-US" sz="2000"/>
              <a:t> </a:t>
            </a:r>
            <a:r>
              <a:rPr lang="en-US" sz="2000" err="1"/>
              <a:t>działalność</a:t>
            </a:r>
            <a:r>
              <a:rPr lang="en-US" sz="2000"/>
              <a:t> 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err="1"/>
              <a:t>możesz</a:t>
            </a:r>
            <a:r>
              <a:rPr lang="en-US" sz="2000"/>
              <a:t> </a:t>
            </a:r>
            <a:r>
              <a:rPr lang="en-US" sz="2000" err="1"/>
              <a:t>ubiegać</a:t>
            </a:r>
            <a:r>
              <a:rPr lang="en-US" sz="2000"/>
              <a:t> </a:t>
            </a:r>
            <a:r>
              <a:rPr lang="en-US" sz="2000" err="1"/>
              <a:t>się</a:t>
            </a:r>
            <a:r>
              <a:rPr lang="en-US" sz="2000"/>
              <a:t> o </a:t>
            </a:r>
            <a:r>
              <a:rPr lang="en-US" sz="2000" err="1"/>
              <a:t>zdobycie</a:t>
            </a:r>
            <a:r>
              <a:rPr lang="en-US" sz="2000"/>
              <a:t> </a:t>
            </a:r>
            <a:r>
              <a:rPr lang="en-US" sz="2000" err="1"/>
              <a:t>uprawnień</a:t>
            </a:r>
            <a:r>
              <a:rPr lang="en-US" sz="2000"/>
              <a:t> </a:t>
            </a:r>
            <a:r>
              <a:rPr lang="en-US" sz="2000" err="1"/>
              <a:t>budowlanych</a:t>
            </a:r>
            <a:r>
              <a:rPr lang="en-US" sz="2000"/>
              <a:t> </a:t>
            </a:r>
          </a:p>
          <a:p>
            <a:pPr marL="285750" indent="-285750">
              <a:buFont typeface="Wingdings 3" charset="2"/>
              <a:buChar char=""/>
            </a:pPr>
            <a:endParaRPr lang="en-US"/>
          </a:p>
          <a:p>
            <a:pPr algn="r"/>
            <a:r>
              <a:rPr lang="en-US"/>
              <a:t>… </a:t>
            </a:r>
            <a:r>
              <a:rPr lang="en-US" err="1"/>
              <a:t>nie</a:t>
            </a:r>
            <a:r>
              <a:rPr lang="en-US"/>
              <a:t> </a:t>
            </a:r>
            <a:r>
              <a:rPr lang="en-US" err="1"/>
              <a:t>kształcimy</a:t>
            </a:r>
            <a:r>
              <a:rPr lang="en-US"/>
              <a:t> </a:t>
            </a:r>
            <a:r>
              <a:rPr lang="en-US" err="1"/>
              <a:t>bezrobotnych</a:t>
            </a:r>
            <a:r>
              <a:rPr lang="en-US"/>
              <a:t>* </a:t>
            </a:r>
          </a:p>
          <a:p>
            <a:pPr>
              <a:buFont typeface="Wingdings 3" charset="2"/>
              <a:buChar char="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D89331-7038-42A4-B5F1-FBEEB599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5109355" cy="994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TECHNIK ELEKTRYK</a:t>
            </a:r>
            <a:r>
              <a:rPr lang="en-US"/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1FAC6E-FC0D-4747-AC85-34E022AAA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798" y="2052918"/>
            <a:ext cx="5907244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C000"/>
                </a:solidFill>
              </a:rPr>
              <a:t>….</a:t>
            </a:r>
            <a:r>
              <a:rPr lang="en-US" err="1">
                <a:solidFill>
                  <a:srgbClr val="FFC000"/>
                </a:solidFill>
              </a:rPr>
              <a:t>możesz</a:t>
            </a:r>
            <a:r>
              <a:rPr lang="en-US">
                <a:solidFill>
                  <a:srgbClr val="FFC000"/>
                </a:solidFill>
              </a:rPr>
              <a:t> </a:t>
            </a:r>
            <a:r>
              <a:rPr lang="en-US" err="1">
                <a:solidFill>
                  <a:srgbClr val="FFC000"/>
                </a:solidFill>
              </a:rPr>
              <a:t>pracować</a:t>
            </a:r>
            <a:r>
              <a:rPr lang="en-US">
                <a:solidFill>
                  <a:srgbClr val="FFC000"/>
                </a:solidFill>
              </a:rPr>
              <a:t> w: </a:t>
            </a:r>
            <a:endParaRPr lang="pl-PL"/>
          </a:p>
          <a:p>
            <a:pPr marL="0" indent="0">
              <a:buClr>
                <a:srgbClr val="8AD0D6"/>
              </a:buClr>
              <a:buNone/>
            </a:pPr>
            <a:endParaRPr lang="en-US"/>
          </a:p>
          <a:p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zakładach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zajmujących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się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montażem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 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instalacji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maszyn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 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i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urządzeń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elektrycznych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 </a:t>
            </a:r>
          </a:p>
          <a:p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zakładach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usługowych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 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i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projektowych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 </a:t>
            </a:r>
          </a:p>
          <a:p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zakładach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zajmujących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 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się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wykonywaniem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pomiarów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i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sporządzaniem</a:t>
            </a:r>
            <a:r>
              <a:rPr lang="en-US" sz="2000" b="1">
                <a:solidFill>
                  <a:srgbClr val="FFFF00"/>
                </a:solidFill>
                <a:latin typeface="Georgia Pro"/>
                <a:cs typeface="MV Boli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Georgia Pro"/>
                <a:cs typeface="MV Boli"/>
              </a:rPr>
              <a:t>kosztorysów</a:t>
            </a:r>
            <a:r>
              <a:rPr lang="en-US" sz="2000" b="1">
                <a:solidFill>
                  <a:srgbClr val="FFFF00"/>
                </a:solidFill>
                <a:latin typeface="MV Boli"/>
                <a:cs typeface="MV Boli"/>
              </a:rPr>
              <a:t> </a:t>
            </a:r>
          </a:p>
          <a:p>
            <a:pPr marL="0" indent="0">
              <a:buNone/>
            </a:pPr>
            <a:r>
              <a:rPr lang="en-US" sz="2000" b="1">
                <a:solidFill>
                  <a:srgbClr val="FFFF00"/>
                </a:solidFill>
                <a:latin typeface="Eras Light ITC"/>
              </a:rPr>
              <a:t>  </a:t>
            </a:r>
          </a:p>
          <a:p>
            <a:pPr marL="0" indent="0" algn="r">
              <a:buNone/>
            </a:pPr>
            <a:r>
              <a:rPr lang="en-US" sz="1600">
                <a:ea typeface="+mj-lt"/>
                <a:cs typeface="+mj-lt"/>
              </a:rPr>
              <a:t>… </a:t>
            </a:r>
            <a:r>
              <a:rPr lang="en-US" sz="1600" err="1">
                <a:ea typeface="+mj-lt"/>
                <a:cs typeface="+mj-lt"/>
              </a:rPr>
              <a:t>nie</a:t>
            </a:r>
            <a:r>
              <a:rPr lang="en-US" sz="1600">
                <a:ea typeface="+mj-lt"/>
                <a:cs typeface="+mj-lt"/>
              </a:rPr>
              <a:t> </a:t>
            </a:r>
            <a:r>
              <a:rPr lang="en-US" sz="1600" err="1">
                <a:ea typeface="+mj-lt"/>
                <a:cs typeface="+mj-lt"/>
              </a:rPr>
              <a:t>kształcimy</a:t>
            </a:r>
            <a:r>
              <a:rPr lang="en-US" sz="1600">
                <a:ea typeface="+mj-lt"/>
                <a:cs typeface="+mj-lt"/>
              </a:rPr>
              <a:t> </a:t>
            </a:r>
            <a:r>
              <a:rPr lang="en-US" sz="1600" err="1">
                <a:ea typeface="+mj-lt"/>
                <a:cs typeface="+mj-lt"/>
              </a:rPr>
              <a:t>bezrobotnych</a:t>
            </a:r>
            <a:r>
              <a:rPr lang="en-US" sz="1600">
                <a:ea typeface="+mj-lt"/>
                <a:cs typeface="+mj-lt"/>
              </a:rPr>
              <a:t>* </a:t>
            </a:r>
            <a:endParaRPr lang="en-US" sz="1600"/>
          </a:p>
        </p:txBody>
      </p:sp>
      <p:pic>
        <p:nvPicPr>
          <p:cNvPr id="5" name="Obraz 5" descr="Obraz zawierający tekst, wewnątrz, praca&#10;&#10;Opis wygenerowany automatycznie">
            <a:extLst>
              <a:ext uri="{FF2B5EF4-FFF2-40B4-BE49-F238E27FC236}">
                <a16:creationId xmlns:a16="http://schemas.microsoft.com/office/drawing/2014/main" id="{1283617A-52AD-40C1-954D-DA621160F9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8962" r="3" b="6462"/>
          <a:stretch/>
        </p:blipFill>
        <p:spPr>
          <a:xfrm>
            <a:off x="6103423" y="10"/>
            <a:ext cx="6087038" cy="2623857"/>
          </a:xfrm>
          <a:prstGeom prst="rect">
            <a:avLst/>
          </a:prstGeo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793A3466-E6C9-45CC-9A43-EFC5485E2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6" b="-3"/>
          <a:stretch/>
        </p:blipFill>
        <p:spPr>
          <a:xfrm>
            <a:off x="6103423" y="2624327"/>
            <a:ext cx="6087038" cy="4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7D7231-956B-4BE5-BAFC-78F2FE35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76" y="609601"/>
            <a:ext cx="4886601" cy="864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TECHNIK ELEKTRONIK</a:t>
            </a:r>
            <a:r>
              <a:rPr lang="en-US" sz="4200"/>
              <a:t> </a:t>
            </a:r>
          </a:p>
        </p:txBody>
      </p:sp>
      <p:pic>
        <p:nvPicPr>
          <p:cNvPr id="5" name="Obraz 5" descr="Obraz zawierający tekst, wewnątrz, osoba, computer&#10;&#10;Opis wygenerowany automatycznie">
            <a:extLst>
              <a:ext uri="{FF2B5EF4-FFF2-40B4-BE49-F238E27FC236}">
                <a16:creationId xmlns:a16="http://schemas.microsoft.com/office/drawing/2014/main" id="{9B6CA8F9-B481-4CCA-8EF4-54ECB55EC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138" r="5519"/>
          <a:stretch/>
        </p:blipFill>
        <p:spPr>
          <a:xfrm>
            <a:off x="4953613" y="609368"/>
            <a:ext cx="3221468" cy="56270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AEDB62E-EEE6-45DC-8CE7-C51B2891B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51" y="1599641"/>
            <a:ext cx="4415751" cy="46364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FFC000"/>
                </a:solidFill>
              </a:rPr>
              <a:t>….</a:t>
            </a:r>
            <a:r>
              <a:rPr lang="en-US" sz="1600" err="1">
                <a:solidFill>
                  <a:srgbClr val="FFC000"/>
                </a:solidFill>
              </a:rPr>
              <a:t>możesz</a:t>
            </a:r>
            <a:r>
              <a:rPr lang="en-US" sz="1600">
                <a:solidFill>
                  <a:srgbClr val="FFC000"/>
                </a:solidFill>
              </a:rPr>
              <a:t> </a:t>
            </a:r>
            <a:r>
              <a:rPr lang="en-US" sz="1600" err="1">
                <a:solidFill>
                  <a:srgbClr val="FFC000"/>
                </a:solidFill>
              </a:rPr>
              <a:t>pracować</a:t>
            </a:r>
            <a:r>
              <a:rPr lang="en-US" sz="1600">
                <a:solidFill>
                  <a:srgbClr val="FFC000"/>
                </a:solidFill>
              </a:rPr>
              <a:t> w : </a:t>
            </a:r>
            <a:endParaRPr lang="pl-PL"/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600"/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1800" b="1" err="1">
                <a:solidFill>
                  <a:srgbClr val="FFFF00"/>
                </a:solidFill>
              </a:rPr>
              <a:t>zakładach</a:t>
            </a:r>
            <a:r>
              <a:rPr lang="en-US" sz="1800" b="1">
                <a:solidFill>
                  <a:srgbClr val="FFFF00"/>
                </a:solidFill>
              </a:rPr>
              <a:t>  </a:t>
            </a:r>
            <a:r>
              <a:rPr lang="en-US" sz="1800" b="1" err="1">
                <a:solidFill>
                  <a:srgbClr val="FFFF00"/>
                </a:solidFill>
              </a:rPr>
              <a:t>produkcji</a:t>
            </a:r>
            <a:r>
              <a:rPr lang="en-US" sz="1800" b="1">
                <a:solidFill>
                  <a:srgbClr val="FFFF00"/>
                </a:solidFill>
              </a:rPr>
              <a:t> </a:t>
            </a:r>
            <a:r>
              <a:rPr lang="en-US" sz="1800" b="1" err="1">
                <a:solidFill>
                  <a:srgbClr val="FFFF00"/>
                </a:solidFill>
              </a:rPr>
              <a:t>sprzętu</a:t>
            </a:r>
            <a:r>
              <a:rPr lang="en-US" sz="1800" b="1">
                <a:solidFill>
                  <a:srgbClr val="FFFF00"/>
                </a:solidFill>
              </a:rPr>
              <a:t> </a:t>
            </a:r>
            <a:r>
              <a:rPr lang="en-US" sz="1800" b="1" err="1">
                <a:solidFill>
                  <a:srgbClr val="FFFF00"/>
                </a:solidFill>
              </a:rPr>
              <a:t>elektronicznego</a:t>
            </a:r>
            <a:endParaRPr lang="en-US" sz="1800" b="1">
              <a:solidFill>
                <a:srgbClr val="FFFF00"/>
              </a:solidFill>
            </a:endParaRP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1800" b="1">
                <a:solidFill>
                  <a:srgbClr val="FFFF00"/>
                </a:solidFill>
              </a:rPr>
              <a:t> </a:t>
            </a:r>
            <a:r>
              <a:rPr lang="en-US" sz="1800" b="1" err="1">
                <a:solidFill>
                  <a:srgbClr val="FFFF00"/>
                </a:solidFill>
              </a:rPr>
              <a:t>przedsiębiorstwach</a:t>
            </a:r>
            <a:r>
              <a:rPr lang="en-US" sz="1800" b="1">
                <a:solidFill>
                  <a:srgbClr val="FFFF00"/>
                </a:solidFill>
              </a:rPr>
              <a:t> </a:t>
            </a:r>
            <a:r>
              <a:rPr lang="en-US" sz="1800" b="1" err="1">
                <a:solidFill>
                  <a:srgbClr val="FFFF00"/>
                </a:solidFill>
              </a:rPr>
              <a:t>technik</a:t>
            </a:r>
            <a:r>
              <a:rPr lang="en-US" sz="1800" b="1">
                <a:solidFill>
                  <a:srgbClr val="FFFF00"/>
                </a:solidFill>
              </a:rPr>
              <a:t>  audio  </a:t>
            </a:r>
            <a:r>
              <a:rPr lang="en-US" sz="1800" b="1" err="1">
                <a:solidFill>
                  <a:srgbClr val="FFFF00"/>
                </a:solidFill>
              </a:rPr>
              <a:t>i</a:t>
            </a:r>
            <a:r>
              <a:rPr lang="en-US" sz="1800" b="1">
                <a:solidFill>
                  <a:srgbClr val="FFFF00"/>
                </a:solidFill>
              </a:rPr>
              <a:t>  </a:t>
            </a:r>
            <a:r>
              <a:rPr lang="en-US" sz="1800" b="1" err="1">
                <a:solidFill>
                  <a:srgbClr val="FFFF00"/>
                </a:solidFill>
              </a:rPr>
              <a:t>wideo</a:t>
            </a:r>
            <a:endParaRPr lang="en-US" sz="1800" b="1">
              <a:solidFill>
                <a:srgbClr val="FFFF00"/>
              </a:solidFill>
            </a:endParaRP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1800" b="1">
                <a:solidFill>
                  <a:srgbClr val="FFFF00"/>
                </a:solidFill>
              </a:rPr>
              <a:t>punktach serwisowych    urządzeń elektronicznych</a:t>
            </a:r>
            <a:br>
              <a:rPr lang="en-US" sz="1800" b="1"/>
            </a:br>
            <a:r>
              <a:rPr lang="en-US" sz="1800" b="1">
                <a:solidFill>
                  <a:srgbClr val="FFFF00"/>
                </a:solidFill>
              </a:rPr>
              <a:t>(serwisant)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1800" b="1" err="1">
                <a:solidFill>
                  <a:srgbClr val="FFFF00"/>
                </a:solidFill>
              </a:rPr>
              <a:t>specjalistycznych</a:t>
            </a:r>
            <a:r>
              <a:rPr lang="en-US" sz="1800" b="1">
                <a:solidFill>
                  <a:srgbClr val="FFFF00"/>
                </a:solidFill>
              </a:rPr>
              <a:t>  </a:t>
            </a:r>
            <a:r>
              <a:rPr lang="en-US" sz="1800" b="1" err="1">
                <a:solidFill>
                  <a:srgbClr val="FFFF00"/>
                </a:solidFill>
              </a:rPr>
              <a:t>firmach</a:t>
            </a:r>
            <a:r>
              <a:rPr lang="en-US" sz="1800" b="1">
                <a:solidFill>
                  <a:srgbClr val="FFFF00"/>
                </a:solidFill>
              </a:rPr>
              <a:t> </a:t>
            </a:r>
            <a:r>
              <a:rPr lang="en-US" sz="1800" b="1" err="1">
                <a:solidFill>
                  <a:srgbClr val="FFFF00"/>
                </a:solidFill>
              </a:rPr>
              <a:t>systemów</a:t>
            </a:r>
            <a:r>
              <a:rPr lang="en-US" sz="1800" b="1">
                <a:solidFill>
                  <a:srgbClr val="FFFF00"/>
                </a:solidFill>
              </a:rPr>
              <a:t> </a:t>
            </a:r>
            <a:r>
              <a:rPr lang="en-US" sz="1800" b="1" err="1">
                <a:solidFill>
                  <a:srgbClr val="FFFF00"/>
                </a:solidFill>
              </a:rPr>
              <a:t>zabezpieczenia</a:t>
            </a:r>
            <a:r>
              <a:rPr lang="en-US" sz="1800" b="1">
                <a:solidFill>
                  <a:srgbClr val="FFFF00"/>
                </a:solidFill>
              </a:rPr>
              <a:t> </a:t>
            </a:r>
            <a:r>
              <a:rPr lang="en-US" sz="1800" b="1" err="1">
                <a:solidFill>
                  <a:srgbClr val="FFFF00"/>
                </a:solidFill>
              </a:rPr>
              <a:t>mienia</a:t>
            </a:r>
            <a:r>
              <a:rPr lang="en-US" sz="1800" b="1">
                <a:solidFill>
                  <a:srgbClr val="FFFF00"/>
                </a:solidFill>
              </a:rPr>
              <a:t> (</a:t>
            </a:r>
            <a:r>
              <a:rPr lang="en-US" sz="1800" b="1" err="1">
                <a:solidFill>
                  <a:srgbClr val="FFFF00"/>
                </a:solidFill>
              </a:rPr>
              <a:t>instalator</a:t>
            </a:r>
            <a:r>
              <a:rPr lang="en-US" sz="1800" b="1">
                <a:solidFill>
                  <a:srgbClr val="FFFF00"/>
                </a:solidFill>
              </a:rPr>
              <a:t>, projektant)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  <a:p>
            <a:pPr algn="r">
              <a:lnSpc>
                <a:spcPct val="90000"/>
              </a:lnSpc>
            </a:pPr>
            <a:r>
              <a:rPr lang="en-US"/>
              <a:t>… </a:t>
            </a:r>
            <a:r>
              <a:rPr lang="en-US" err="1"/>
              <a:t>nie</a:t>
            </a:r>
            <a:r>
              <a:rPr lang="en-US"/>
              <a:t> </a:t>
            </a:r>
            <a:r>
              <a:rPr lang="en-US" err="1"/>
              <a:t>kształcimy</a:t>
            </a:r>
            <a:r>
              <a:rPr lang="en-US"/>
              <a:t> </a:t>
            </a:r>
            <a:r>
              <a:rPr lang="en-US" err="1"/>
              <a:t>bezrobotnych</a:t>
            </a:r>
            <a:r>
              <a:rPr lang="en-US"/>
              <a:t>*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endParaRPr lang="en-US" sz="1100"/>
          </a:p>
        </p:txBody>
      </p:sp>
      <p:pic>
        <p:nvPicPr>
          <p:cNvPr id="6" name="Obraz 6" descr="Obraz zawierający tekst, wewnątrz, podłoże, osoba&#10;&#10;Opis wygenerowany automatycznie">
            <a:extLst>
              <a:ext uri="{FF2B5EF4-FFF2-40B4-BE49-F238E27FC236}">
                <a16:creationId xmlns:a16="http://schemas.microsoft.com/office/drawing/2014/main" id="{D337954A-9815-4E0B-9713-DEC29734DE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85" r="36607" b="-1"/>
          <a:stretch/>
        </p:blipFill>
        <p:spPr>
          <a:xfrm>
            <a:off x="8240769" y="609601"/>
            <a:ext cx="3303530" cy="56270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4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9" descr="Obraz zawierający tekst, podłoże, wewnątrz, sufit&#10;&#10;Opis wygenerowany automatycznie">
            <a:extLst>
              <a:ext uri="{FF2B5EF4-FFF2-40B4-BE49-F238E27FC236}">
                <a16:creationId xmlns:a16="http://schemas.microsoft.com/office/drawing/2014/main" id="{72027454-39AD-4720-9993-E7A56A9015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65" r="1065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5231A7-953F-4ADF-BB4A-0A4958A2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/>
              <a:t>TECHNIK MECHANIK</a:t>
            </a:r>
            <a:r>
              <a:rPr lang="en-US" sz="2800"/>
              <a:t> 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7C4A51-424F-4E92-9863-E11257201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646589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b="1">
                <a:solidFill>
                  <a:schemeClr val="accent1">
                    <a:lumMod val="75000"/>
                  </a:schemeClr>
                </a:solidFill>
              </a:rPr>
              <a:t>….</a:t>
            </a:r>
            <a:r>
              <a:rPr lang="en-US" sz="1700" b="1" err="1">
                <a:solidFill>
                  <a:schemeClr val="accent1">
                    <a:lumMod val="75000"/>
                  </a:schemeClr>
                </a:solidFill>
              </a:rPr>
              <a:t>możesz</a:t>
            </a:r>
            <a:r>
              <a:rPr lang="en-US" sz="170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accent1">
                    <a:lumMod val="75000"/>
                  </a:schemeClr>
                </a:solidFill>
              </a:rPr>
              <a:t>pracować</a:t>
            </a:r>
            <a:r>
              <a:rPr lang="en-US" sz="170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accent1">
                    <a:lumMod val="75000"/>
                  </a:schemeClr>
                </a:solidFill>
              </a:rPr>
              <a:t>jako</a:t>
            </a:r>
            <a:r>
              <a:rPr lang="en-US" sz="1700" b="1">
                <a:solidFill>
                  <a:schemeClr val="accent1">
                    <a:lumMod val="75000"/>
                  </a:schemeClr>
                </a:solidFill>
              </a:rPr>
              <a:t> : </a:t>
            </a:r>
            <a:endParaRPr lang="pl-PL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/>
              <a:t>operator </a:t>
            </a:r>
            <a:r>
              <a:rPr lang="en-US" sz="2000" b="1" err="1"/>
              <a:t>obrabiarek</a:t>
            </a:r>
            <a:r>
              <a:rPr lang="en-US" sz="2000" b="1"/>
              <a:t> </a:t>
            </a:r>
            <a:r>
              <a:rPr lang="en-US" sz="2000" b="1" err="1"/>
              <a:t>konwencjonalnych</a:t>
            </a:r>
            <a:r>
              <a:rPr lang="en-US" sz="2000" b="1"/>
              <a:t> </a:t>
            </a:r>
            <a:r>
              <a:rPr lang="en-US" sz="2000" b="1" err="1"/>
              <a:t>i</a:t>
            </a:r>
            <a:r>
              <a:rPr lang="en-US" sz="2000" b="1"/>
              <a:t> CNC</a:t>
            </a:r>
            <a:endParaRPr lang="en-US" sz="2000" b="1">
              <a:cs typeface="Calibri"/>
            </a:endParaRPr>
          </a:p>
          <a:p>
            <a:r>
              <a:rPr lang="en-US" sz="2000" b="1"/>
              <a:t>operator manipulatorów</a:t>
            </a:r>
            <a:br>
              <a:rPr lang="en-US" sz="2000" b="1"/>
            </a:br>
            <a:r>
              <a:rPr lang="en-US" sz="2000" b="1"/>
              <a:t>i </a:t>
            </a:r>
            <a:r>
              <a:rPr lang="en-US" sz="2000" b="1" err="1"/>
              <a:t>robotów</a:t>
            </a:r>
            <a:r>
              <a:rPr lang="en-US" sz="2000" b="1"/>
              <a:t> </a:t>
            </a:r>
            <a:r>
              <a:rPr lang="en-US" sz="2000" b="1" err="1"/>
              <a:t>przemysłowych</a:t>
            </a:r>
            <a:endParaRPr lang="en-US" sz="2000" b="1">
              <a:cs typeface="Calibri"/>
            </a:endParaRPr>
          </a:p>
          <a:p>
            <a:r>
              <a:rPr lang="en-US" sz="2000" b="1" err="1"/>
              <a:t>pracownik</a:t>
            </a:r>
            <a:r>
              <a:rPr lang="en-US" sz="2000" b="1"/>
              <a:t> </a:t>
            </a:r>
            <a:r>
              <a:rPr lang="en-US" sz="2000" b="1" err="1"/>
              <a:t>biura</a:t>
            </a:r>
            <a:r>
              <a:rPr lang="en-US" sz="2000" b="1"/>
              <a:t> konstrukcyjnego</a:t>
            </a:r>
            <a:endParaRPr lang="en-US" sz="2000" b="1">
              <a:cs typeface="Calibri"/>
            </a:endParaRPr>
          </a:p>
          <a:p>
            <a:endParaRPr lang="en-US" sz="2000" b="1">
              <a:cs typeface="Calibri"/>
            </a:endParaRPr>
          </a:p>
          <a:p>
            <a:pPr marL="0" indent="0" algn="r">
              <a:buNone/>
            </a:pPr>
            <a:r>
              <a:rPr lang="en-US" sz="1600">
                <a:ea typeface="+mn-lt"/>
                <a:cs typeface="+mn-lt"/>
              </a:rPr>
              <a:t>… </a:t>
            </a:r>
            <a:r>
              <a:rPr lang="en-US" sz="1600" err="1">
                <a:ea typeface="+mn-lt"/>
                <a:cs typeface="+mn-lt"/>
              </a:rPr>
              <a:t>nie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kształcimy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bezrobotnych</a:t>
            </a:r>
            <a:r>
              <a:rPr lang="en-US" sz="1600">
                <a:ea typeface="+mn-lt"/>
                <a:cs typeface="+mn-lt"/>
              </a:rPr>
              <a:t>*</a:t>
            </a:r>
            <a:endParaRPr lang="en-US" sz="16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94187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5231A7-953F-4ADF-BB4A-0A4958A2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 </a:t>
            </a:r>
          </a:p>
          <a:p>
            <a:r>
              <a:rPr lang="en-US" sz="2900" b="1" kern="120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TECHNIK POJAZDÓW SAMOCHODOWYCH </a:t>
            </a:r>
            <a:endParaRPr lang="en-US" sz="2900" b="1" kern="1200">
              <a:solidFill>
                <a:srgbClr val="FFC000"/>
              </a:solidFill>
              <a:latin typeface="+mj-lt"/>
              <a:cs typeface="Calibri Light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7C4A51-424F-4E92-9863-E11257201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0204"/>
            <a:ext cx="5445585" cy="43637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….</a:t>
            </a:r>
            <a:r>
              <a:rPr lang="en-US" sz="2000" err="1">
                <a:solidFill>
                  <a:schemeClr val="bg1"/>
                </a:solidFill>
              </a:rPr>
              <a:t>możesz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pracować</a:t>
            </a:r>
            <a:r>
              <a:rPr lang="en-US" sz="2000">
                <a:solidFill>
                  <a:schemeClr val="bg1"/>
                </a:solidFill>
              </a:rPr>
              <a:t>: 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 b="1" err="1">
                <a:solidFill>
                  <a:srgbClr val="FFFF00"/>
                </a:solidFill>
              </a:rPr>
              <a:t>jako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pracownik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warsztatów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obsługi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i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naprawy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samochodów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r>
              <a:rPr lang="en-US" sz="2000" b="1" err="1">
                <a:solidFill>
                  <a:srgbClr val="FFFF00"/>
                </a:solidFill>
              </a:rPr>
              <a:t>jako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pracownik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fabryk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i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montowni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pojazdów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samochodowych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r>
              <a:rPr lang="en-US" sz="2000" b="1" err="1">
                <a:solidFill>
                  <a:srgbClr val="FFFF00"/>
                </a:solidFill>
              </a:rPr>
              <a:t>jako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pracownik</a:t>
            </a:r>
            <a:r>
              <a:rPr lang="en-US" sz="2000" b="1">
                <a:solidFill>
                  <a:srgbClr val="FFFF00"/>
                </a:solidFill>
              </a:rPr>
              <a:t> firm </a:t>
            </a:r>
            <a:r>
              <a:rPr lang="en-US" sz="2000" b="1" err="1">
                <a:solidFill>
                  <a:srgbClr val="FFFF00"/>
                </a:solidFill>
              </a:rPr>
              <a:t>zajmujących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się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recyklingiem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pojazdów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samochodowych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r>
              <a:rPr lang="en-US" sz="2000" b="1" err="1">
                <a:solidFill>
                  <a:srgbClr val="FFFF00"/>
                </a:solidFill>
              </a:rPr>
              <a:t>prowadzić</a:t>
            </a:r>
            <a:r>
              <a:rPr lang="en-US" sz="2000" b="1">
                <a:solidFill>
                  <a:srgbClr val="FFFF00"/>
                </a:solidFill>
              </a:rPr>
              <a:t>  </a:t>
            </a:r>
            <a:r>
              <a:rPr lang="en-US" sz="2000" b="1" err="1">
                <a:solidFill>
                  <a:srgbClr val="FFFF00"/>
                </a:solidFill>
              </a:rPr>
              <a:t>działalność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gospodarczą</a:t>
            </a:r>
            <a:r>
              <a:rPr lang="en-US" sz="2000" b="1">
                <a:solidFill>
                  <a:srgbClr val="FFFF00"/>
                </a:solidFill>
              </a:rPr>
              <a:t> w </a:t>
            </a:r>
            <a:r>
              <a:rPr lang="en-US" sz="2000" b="1" err="1">
                <a:solidFill>
                  <a:srgbClr val="FFFF00"/>
                </a:solidFill>
              </a:rPr>
              <a:t>branży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000" b="1" err="1">
                <a:solidFill>
                  <a:srgbClr val="FFFF00"/>
                </a:solidFill>
              </a:rPr>
              <a:t>motoryzacyjnej</a:t>
            </a:r>
            <a:endParaRPr lang="en-US" sz="2000" b="1">
              <a:solidFill>
                <a:srgbClr val="FFFF00"/>
              </a:solidFill>
              <a:cs typeface="Calibri"/>
            </a:endParaRPr>
          </a:p>
          <a:p>
            <a:pPr marL="0" indent="0" algn="r">
              <a:buNone/>
            </a:pPr>
            <a:r>
              <a:rPr lang="en-US" sz="2000">
                <a:solidFill>
                  <a:schemeClr val="bg1"/>
                </a:solidFill>
              </a:rPr>
              <a:t>….  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nie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kształcimy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bezrobotnych</a:t>
            </a:r>
            <a:r>
              <a:rPr lang="en-US" sz="1600">
                <a:solidFill>
                  <a:schemeClr val="bg1"/>
                </a:solidFill>
              </a:rPr>
              <a:t>*</a:t>
            </a:r>
            <a:r>
              <a:rPr lang="en-US" sz="1600" b="1">
                <a:solidFill>
                  <a:schemeClr val="bg1"/>
                </a:solidFill>
              </a:rPr>
              <a:t>  </a:t>
            </a:r>
            <a:endParaRPr lang="en-US" sz="16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Obraz 4" descr="Obraz zawierający wewnątrz, mężczyzna, osoba, stojące&#10;&#10;Opis wygenerowany automatycznie">
            <a:extLst>
              <a:ext uri="{FF2B5EF4-FFF2-40B4-BE49-F238E27FC236}">
                <a16:creationId xmlns:a16="http://schemas.microsoft.com/office/drawing/2014/main" id="{B7B47E3D-92A7-4110-B600-009C55286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46" b="99"/>
          <a:stretch/>
        </p:blipFill>
        <p:spPr>
          <a:xfrm>
            <a:off x="6341986" y="1"/>
            <a:ext cx="5850011" cy="347092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CF03BDF-BAB0-4895-98AF-E26EE081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8805698" y="-931013"/>
            <a:ext cx="2405424" cy="4367178"/>
            <a:chOff x="6836570" y="1502570"/>
            <a:chExt cx="2405424" cy="43437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98CC8A-F5E2-4B20-8E5A-5C9F77B0E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 flipH="1">
              <a:off x="4669246" y="3674442"/>
              <a:ext cx="434374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6EFDDC-4D10-40E2-B179-928889F8B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>
              <a:off x="8039282" y="299858"/>
              <a:ext cx="0" cy="240542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Obraz 6" descr="Obraz zawierający samochód, osoba, transport&#10;&#10;Opis wygenerowany automatycznie">
            <a:extLst>
              <a:ext uri="{FF2B5EF4-FFF2-40B4-BE49-F238E27FC236}">
                <a16:creationId xmlns:a16="http://schemas.microsoft.com/office/drawing/2014/main" id="{68F7B500-FE0C-467B-A185-6C0BCF1F68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4" b="4087"/>
          <a:stretch/>
        </p:blipFill>
        <p:spPr>
          <a:xfrm>
            <a:off x="7186974" y="3470034"/>
            <a:ext cx="4991888" cy="32171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1331" y="3852759"/>
            <a:ext cx="4913995" cy="3005241"/>
            <a:chOff x="6829896" y="1502573"/>
            <a:chExt cx="4913995" cy="300524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3"/>
              <a:ext cx="0" cy="300524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29896" y="1505907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096856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70BF6D39-1E99-4F88-B8F6-9FFC56A84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859" b="1087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0A3F6BA-B82D-44C8-A99B-192E52EEE3B2}"/>
              </a:ext>
            </a:extLst>
          </p:cNvPr>
          <p:cNvSpPr/>
          <p:nvPr/>
        </p:nvSpPr>
        <p:spPr>
          <a:xfrm>
            <a:off x="0" y="300318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19BA8C-72CF-42DE-B338-4B1BE9D9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3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Georgia Pro"/>
                <a:ea typeface="+mj-lt"/>
                <a:cs typeface="+mj-lt"/>
              </a:rPr>
              <a:t>BRANŻOWA SZKOŁA   I STOPNIA </a:t>
            </a:r>
            <a:endParaRPr lang="pl-PL" sz="4000" b="1">
              <a:solidFill>
                <a:srgbClr val="FF0000"/>
              </a:solidFill>
              <a:latin typeface="Georgia Pro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685E74E-B5B9-4E1D-9D06-CEB97076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533"/>
            <a:ext cx="10972800" cy="532435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Wiedzę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teoretyczną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z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przedmiotów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ogólnokształcących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uczniowie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zdobywają</a:t>
            </a:r>
            <a:br>
              <a:rPr lang="en-US" sz="2200" b="1">
                <a:latin typeface="Arial"/>
                <a:ea typeface="+mn-lt"/>
                <a:cs typeface="+mn-lt"/>
              </a:rPr>
            </a:b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w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szkole</a:t>
            </a:r>
            <a:endParaRPr lang="pl-PL" sz="2200" b="1">
              <a:solidFill>
                <a:srgbClr val="FFC000"/>
              </a:solidFill>
              <a:latin typeface="Arial"/>
              <a:cs typeface="Calibri"/>
            </a:endParaRPr>
          </a:p>
          <a:p>
            <a:pPr>
              <a:buFont typeface="Arial"/>
              <a:buChar char="•"/>
            </a:pPr>
            <a:endParaRPr lang="en-US" sz="2200" b="1">
              <a:solidFill>
                <a:srgbClr val="FFC000"/>
              </a:solidFill>
              <a:latin typeface="Arial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Kształcenie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zawodowe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uczniowie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zdobywają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:</a:t>
            </a:r>
            <a:endParaRPr lang="en-US" sz="2200" b="1">
              <a:solidFill>
                <a:srgbClr val="FFC000"/>
              </a:solidFill>
              <a:latin typeface="Arial"/>
              <a:cs typeface="Calibri"/>
            </a:endParaRPr>
          </a:p>
          <a:p>
            <a:pPr indent="0">
              <a:buNone/>
            </a:pP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- w  Centrum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Edukacji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Zawodowej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  </a:t>
            </a:r>
          </a:p>
          <a:p>
            <a:pPr indent="0">
              <a:buNone/>
            </a:pP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- w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zakładach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pracy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jako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młodociani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pracownicy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 </a:t>
            </a:r>
            <a:endParaRPr lang="en-US" sz="2200" b="1">
              <a:solidFill>
                <a:srgbClr val="FFC000"/>
              </a:solidFill>
              <a:latin typeface="Arial"/>
              <a:cs typeface="Calibri"/>
            </a:endParaRPr>
          </a:p>
          <a:p>
            <a:pPr indent="0">
              <a:buNone/>
            </a:pPr>
            <a:endParaRPr lang="en-US" sz="2200" b="1">
              <a:solidFill>
                <a:srgbClr val="FFC000"/>
              </a:solidFill>
              <a:latin typeface="Arial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Nauka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zawodu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kończy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się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egzaminem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potwierdzającym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kwalifikacje</a:t>
            </a:r>
            <a:b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</a:b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w 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zawodzie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lub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 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egzaminem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czeladniczym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 </a:t>
            </a:r>
            <a:endParaRPr lang="en-US" sz="2200" b="1">
              <a:solidFill>
                <a:srgbClr val="FFC000"/>
              </a:solidFill>
              <a:latin typeface="Arial"/>
              <a:cs typeface="Calibri"/>
            </a:endParaRPr>
          </a:p>
          <a:p>
            <a:pPr marL="0" indent="0">
              <a:buNone/>
            </a:pPr>
            <a:endParaRPr lang="en-US" sz="2200" b="1">
              <a:solidFill>
                <a:srgbClr val="FFC000"/>
              </a:solidFill>
              <a:latin typeface="Arial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Szkoła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pomaga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w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znalezieniu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praktyk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 </a:t>
            </a:r>
            <a:endParaRPr lang="en-US" sz="2200" b="1">
              <a:solidFill>
                <a:srgbClr val="FFC000"/>
              </a:solidFill>
              <a:latin typeface="Arial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Uczeń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może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kształcić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się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w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wybranym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przez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siebie</a:t>
            </a:r>
            <a:r>
              <a:rPr lang="en-US" sz="2200" b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200" b="1" err="1">
                <a:solidFill>
                  <a:srgbClr val="FFC000"/>
                </a:solidFill>
                <a:latin typeface="Arial"/>
                <a:ea typeface="+mn-lt"/>
                <a:cs typeface="+mn-lt"/>
              </a:rPr>
              <a:t>zawodzie</a:t>
            </a:r>
            <a:endParaRPr lang="en-US" sz="2200" b="1">
              <a:solidFill>
                <a:srgbClr val="FFC000"/>
              </a:solidFill>
              <a:latin typeface="Arial"/>
              <a:cs typeface="Calibri"/>
            </a:endParaRPr>
          </a:p>
          <a:p>
            <a:pPr indent="0">
              <a:buNone/>
            </a:pPr>
            <a:r>
              <a:rPr lang="en-US" sz="2000" b="1">
                <a:solidFill>
                  <a:srgbClr val="FFC000"/>
                </a:solidFill>
                <a:ea typeface="+mn-lt"/>
                <a:cs typeface="+mn-lt"/>
              </a:rPr>
              <a:t>  </a:t>
            </a:r>
            <a:endParaRPr lang="en-US" sz="2000" b="1">
              <a:solidFill>
                <a:srgbClr val="FFC000"/>
              </a:solidFill>
              <a:cs typeface="Calibri"/>
            </a:endParaRPr>
          </a:p>
          <a:p>
            <a:pPr>
              <a:buNone/>
            </a:pPr>
            <a:r>
              <a:rPr lang="en-US" sz="1500" b="1">
                <a:solidFill>
                  <a:srgbClr val="FFFFFF"/>
                </a:solidFill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                              </a:t>
            </a:r>
            <a:endParaRPr lang="en-US" sz="150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4690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1241</Words>
  <Application>Microsoft Office PowerPoint</Application>
  <PresentationFormat>Panoramiczny</PresentationFormat>
  <Paragraphs>183</Paragraphs>
  <Slides>33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52" baseType="lpstr">
      <vt:lpstr>Aharoni</vt:lpstr>
      <vt:lpstr>Arial</vt:lpstr>
      <vt:lpstr>Baskerville Old Face</vt:lpstr>
      <vt:lpstr>Berlin Sans FB</vt:lpstr>
      <vt:lpstr>Biome Light</vt:lpstr>
      <vt:lpstr>Bradley Hand ITC</vt:lpstr>
      <vt:lpstr>Calibri</vt:lpstr>
      <vt:lpstr>Calibri Light</vt:lpstr>
      <vt:lpstr>Candara</vt:lpstr>
      <vt:lpstr>Century Gothic</vt:lpstr>
      <vt:lpstr>Eras Light ITC</vt:lpstr>
      <vt:lpstr>Georgia Pro</vt:lpstr>
      <vt:lpstr>Georgia Pro Semibold</vt:lpstr>
      <vt:lpstr>MV Boli</vt:lpstr>
      <vt:lpstr>Tw Cen MT</vt:lpstr>
      <vt:lpstr>Wingdings</vt:lpstr>
      <vt:lpstr>Wingdings 3</vt:lpstr>
      <vt:lpstr>Ion</vt:lpstr>
      <vt:lpstr>Motyw pakietu Office</vt:lpstr>
      <vt:lpstr> ZSP nr 4 w MALBORKU</vt:lpstr>
      <vt:lpstr>Kształcenie zawodowe  na poziomach  Technikum  - Branżowa Szkoła I stopnia  </vt:lpstr>
      <vt:lpstr>   TECHNIKUM     Pięcioletni  okres nauki kończący się egzaminem maturalnym   Uczeń po zdaniu matury może podjąć dalszą  naukę na uczelni wyższej  Egzaminy z kwalifikacji zawodowych odbywają się dwukrotnie w cyklu kształcenia   Uczeń po zadaniu egzaminów otrzymuje dyplom potwierdzający uzyskanie kwalifikacji w zawodzie technika   </vt:lpstr>
      <vt:lpstr>TECHNIK BUDOWNICTWA    </vt:lpstr>
      <vt:lpstr>TECHNIK ELEKTRYK </vt:lpstr>
      <vt:lpstr>TECHNIK ELEKTRONIK </vt:lpstr>
      <vt:lpstr>TECHNIK MECHANIK </vt:lpstr>
      <vt:lpstr>   TECHNIK POJAZDÓW SAMOCHODOWYCH </vt:lpstr>
      <vt:lpstr>BRANŻOWA SZKOŁA   I STOPNIA </vt:lpstr>
      <vt:lpstr>MECHANIK POJAZDÓW SAMOCHODOWYCH </vt:lpstr>
      <vt:lpstr>MECHANIK POJAZDÓW SAMOCHODOWYCH</vt:lpstr>
      <vt:lpstr>KUCHARZ </vt:lpstr>
      <vt:lpstr>FRYZJER  … nie kształcimy bezrobotnych*  </vt:lpstr>
      <vt:lpstr>KLASA  WIELOZAWODOWA </vt:lpstr>
      <vt:lpstr>KLASA  WIELOZAWODOWA </vt:lpstr>
      <vt:lpstr>SPRZEDAWCA</vt:lpstr>
      <vt:lpstr>OPERATOR OBRABIAREK SKRAWAJĄCYCH</vt:lpstr>
      <vt:lpstr>Szanowni Rodzice, Drodzy Uczniowie  Kształcimy w atrakcyjnych  zawodach – poszukiwanych na rynku pracy. </vt:lpstr>
      <vt:lpstr>WSPÓŁPRACUJĄ Z NAMI</vt:lpstr>
      <vt:lpstr>LICEUM OGÓLNOKSZTAŁCĄCE ODDZIAŁ PRZYGOTOWANIA WOJSKOWEGO    </vt:lpstr>
      <vt:lpstr>   </vt:lpstr>
      <vt:lpstr>Co dalej ? </vt:lpstr>
      <vt:lpstr>W tych klasach jest miejsce dla uczniów ceniących dyscyplinę, sprawność fizyczną i planujących związać swoje dorosłe życie zawodowe ze służbą wojskową.   Szkoła współpracuje z 22. Bazą Lotnictwa Taktycznego w Malborku, Podoficerską Szkołą Marynarki Wojennej w Ustce, WKU w Malborku oraz MOSG w Gdańsku. Zajęcia specjalistyczne prowadzone są przez kadrę wymienionych jednostek oraz naszych nauczycieli oficerów rezerwy Wojska Polskiego.   Uczniowie uczestniczą w obozach organizowanych przez 22. Bazę Lotnictwa Taktycznego w Malborku w ramach umowy z Ministerstwem Obrony Narodowej</vt:lpstr>
      <vt:lpstr>Klasa służb mundurowych    W roku szkolnym 2021/2022 planowane jest utworzenie klasy służb mundurowych. Uczniowie tej klasy będą zdobywać wiedzę z zakresu funkcjonowania policji oraz straży granicznej. Zapoznają się również z podstawami prawa cywilnego, administracyjnego i karnego. Nauka w tej klasie to również możliwość podniesienia swojej sprawności fizycznej. Poznanie specyfiki pracy tych służb pozwoli na dokonanie w przyszłości świadomego wyboru służby lub pracy. </vt:lpstr>
      <vt:lpstr>KLASA SPORTOWA Dla uzdolnionych sportowo skierowana jest oferta, która pozwoli rozwijać umiejętności piłkarskie dziewcząt i chłopców w połączeniu ze zintegrowanym programem zajęć z przedmiotów ogólnokształcących. Szkolenie odbywa się zgodnie z programem Polskiego Związku Piłki Nożnej. Zajęcia prowadzone są w tej klasie przez doświadczonych trenerów piłki nożnej z kwalifikacjami  i Licencją UEFA „A”,  w tym trenera bramkarzy.</vt:lpstr>
      <vt:lpstr>INTERNAT PRZY ZESPOLE SZKÓŁ PONADGIMNAZJALNYCH NR 4 W MALBORKU</vt:lpstr>
      <vt:lpstr>O nas…</vt:lpstr>
      <vt:lpstr>Nasze pokoje</vt:lpstr>
      <vt:lpstr>Tak spędzamy czas… </vt:lpstr>
      <vt:lpstr>Projekty unijne   W celu podniesienia atrakcyjności naszych absolwentów na rynku pracy bierzemy udział w różnego rodzaju projektach  </vt:lpstr>
      <vt:lpstr>Korzyści dla szkoły: </vt:lpstr>
      <vt:lpstr>„Erasmus +”   Atrakcyjne praktyki zawodowe ( wiedza i praktyka w wymiarze europejskim)      Kształtowanie otwartości na różnice kulturowe i językowe</vt:lpstr>
      <vt:lpstr>Plac Narutowicza 14                     Centrum Edukacji Zawodowej            82-200 Malbork                               Generała de Gaulle'a 75  Tel. 55 647 -34-34                                   82-200 Malbork www.zsp4.malbork.pl                          tel. 55 647 67 78                                                                www.cez.malbork.pl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AdamS</dc:creator>
  <cp:lastModifiedBy>Adam Stachurski</cp:lastModifiedBy>
  <cp:revision>2</cp:revision>
  <dcterms:created xsi:type="dcterms:W3CDTF">2021-04-14T20:15:24Z</dcterms:created>
  <dcterms:modified xsi:type="dcterms:W3CDTF">2021-10-26T15:07:19Z</dcterms:modified>
</cp:coreProperties>
</file>