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 id="2147483690" r:id="rId5"/>
    <p:sldMasterId id="2147483702" r:id="rId6"/>
    <p:sldMasterId id="2147483714" r:id="rId7"/>
    <p:sldMasterId id="2147483726" r:id="rId8"/>
    <p:sldMasterId id="2147483738" r:id="rId9"/>
    <p:sldMasterId id="2147483750" r:id="rId10"/>
  </p:sldMasterIdLst>
  <p:handoutMasterIdLst>
    <p:handoutMasterId r:id="rId45"/>
  </p:handoutMasterIdLst>
  <p:sldIdLst>
    <p:sldId id="256" r:id="rId11"/>
    <p:sldId id="278" r:id="rId12"/>
    <p:sldId id="301" r:id="rId13"/>
    <p:sldId id="314" r:id="rId14"/>
    <p:sldId id="323" r:id="rId15"/>
    <p:sldId id="260" r:id="rId16"/>
    <p:sldId id="326" r:id="rId17"/>
    <p:sldId id="324" r:id="rId18"/>
    <p:sldId id="327" r:id="rId19"/>
    <p:sldId id="329" r:id="rId20"/>
    <p:sldId id="330" r:id="rId21"/>
    <p:sldId id="331" r:id="rId22"/>
    <p:sldId id="307" r:id="rId23"/>
    <p:sldId id="319" r:id="rId24"/>
    <p:sldId id="308" r:id="rId25"/>
    <p:sldId id="303" r:id="rId26"/>
    <p:sldId id="305" r:id="rId27"/>
    <p:sldId id="276" r:id="rId28"/>
    <p:sldId id="317" r:id="rId29"/>
    <p:sldId id="287" r:id="rId30"/>
    <p:sldId id="293" r:id="rId31"/>
    <p:sldId id="332" r:id="rId32"/>
    <p:sldId id="316" r:id="rId33"/>
    <p:sldId id="289" r:id="rId34"/>
    <p:sldId id="315" r:id="rId35"/>
    <p:sldId id="318" r:id="rId36"/>
    <p:sldId id="309" r:id="rId37"/>
    <p:sldId id="299" r:id="rId38"/>
    <p:sldId id="320" r:id="rId39"/>
    <p:sldId id="325" r:id="rId40"/>
    <p:sldId id="321" r:id="rId41"/>
    <p:sldId id="328" r:id="rId42"/>
    <p:sldId id="290" r:id="rId43"/>
    <p:sldId id="262" r:id="rId44"/>
  </p:sldIdLst>
  <p:sldSz cx="9144000" cy="6858000" type="screen4x3"/>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kure"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4CC"/>
    <a:srgbClr val="32DE46"/>
    <a:srgbClr val="53E364"/>
    <a:srgbClr val="3A9DB8"/>
    <a:srgbClr val="7D6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440" autoAdjust="0"/>
  </p:normalViewPr>
  <p:slideViewPr>
    <p:cSldViewPr>
      <p:cViewPr varScale="1">
        <p:scale>
          <a:sx n="107" d="100"/>
          <a:sy n="107" d="100"/>
        </p:scale>
        <p:origin x="-1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6C32C-3C40-4655-92AA-7054CD02D437}"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pl-PL"/>
        </a:p>
      </dgm:t>
    </dgm:pt>
    <dgm:pt modelId="{818E72A6-4E20-45BC-BE8C-73492228A1F1}">
      <dgm:prSet phldrT="[Tekst]" custT="1"/>
      <dgm:spPr>
        <a:solidFill>
          <a:srgbClr val="A3655B"/>
        </a:solidFill>
      </dgm:spPr>
      <dgm:t>
        <a:bodyPr/>
        <a:lstStyle/>
        <a:p>
          <a:pPr>
            <a:buFont typeface="Wingdings" panose="05000000000000000000" pitchFamily="2" charset="2"/>
            <a:buNone/>
          </a:pPr>
          <a:r>
            <a:rPr lang="pl-PL" sz="2000" dirty="0">
              <a:effectLst/>
              <a:ea typeface="Calibri" panose="020F0502020204030204" pitchFamily="34" charset="0"/>
            </a:rPr>
            <a:t>płynność, zmienność i niestałość zjawisk</a:t>
          </a:r>
          <a:endParaRPr lang="pl-PL" sz="2000" dirty="0"/>
        </a:p>
      </dgm:t>
    </dgm:pt>
    <dgm:pt modelId="{BFCD5A41-21F0-4073-BA1C-FF827A106156}" type="parTrans" cxnId="{18765281-DAB0-475E-A115-E037E59A363B}">
      <dgm:prSet/>
      <dgm:spPr/>
      <dgm:t>
        <a:bodyPr/>
        <a:lstStyle/>
        <a:p>
          <a:endParaRPr lang="pl-PL" sz="2000"/>
        </a:p>
      </dgm:t>
    </dgm:pt>
    <dgm:pt modelId="{0AC21695-8D28-4E34-A921-6EBBC9D792A5}" type="sibTrans" cxnId="{18765281-DAB0-475E-A115-E037E59A363B}">
      <dgm:prSet/>
      <dgm:spPr/>
      <dgm:t>
        <a:bodyPr/>
        <a:lstStyle/>
        <a:p>
          <a:endParaRPr lang="pl-PL" sz="2000"/>
        </a:p>
      </dgm:t>
    </dgm:pt>
    <dgm:pt modelId="{AE79351B-2F3E-47D7-990F-4C08F288B936}">
      <dgm:prSet custT="1"/>
      <dgm:spPr/>
      <dgm:t>
        <a:bodyPr/>
        <a:lstStyle/>
        <a:p>
          <a:r>
            <a:rPr lang="pl-PL" sz="2000" dirty="0">
              <a:effectLst/>
              <a:ea typeface="Calibri" panose="020F0502020204030204" pitchFamily="34" charset="0"/>
            </a:rPr>
            <a:t>automatyzacja i cyfryzacja</a:t>
          </a:r>
          <a:endParaRPr lang="pl-PL" sz="2000" dirty="0"/>
        </a:p>
      </dgm:t>
    </dgm:pt>
    <dgm:pt modelId="{3F8D196D-9922-4563-993D-E603B55D45B8}" type="parTrans" cxnId="{309E23C1-5F1B-4E79-B154-26AA445C44C1}">
      <dgm:prSet/>
      <dgm:spPr/>
      <dgm:t>
        <a:bodyPr/>
        <a:lstStyle/>
        <a:p>
          <a:endParaRPr lang="pl-PL" sz="2000"/>
        </a:p>
      </dgm:t>
    </dgm:pt>
    <dgm:pt modelId="{881FA49F-D3E1-407D-9D52-B445129CB6B7}" type="sibTrans" cxnId="{309E23C1-5F1B-4E79-B154-26AA445C44C1}">
      <dgm:prSet/>
      <dgm:spPr/>
      <dgm:t>
        <a:bodyPr/>
        <a:lstStyle/>
        <a:p>
          <a:endParaRPr lang="pl-PL" sz="2000"/>
        </a:p>
      </dgm:t>
    </dgm:pt>
    <dgm:pt modelId="{D5418DE7-C25F-4F0A-85ED-8A28E0738256}">
      <dgm:prSet custT="1"/>
      <dgm:spPr/>
      <dgm:t>
        <a:bodyPr/>
        <a:lstStyle/>
        <a:p>
          <a:r>
            <a:rPr lang="pl-PL" sz="2000" dirty="0">
              <a:effectLst/>
              <a:ea typeface="Calibri" panose="020F0502020204030204" pitchFamily="34" charset="0"/>
            </a:rPr>
            <a:t>kryzys demograficzny</a:t>
          </a:r>
          <a:endParaRPr lang="pl-PL" sz="2000" dirty="0"/>
        </a:p>
      </dgm:t>
    </dgm:pt>
    <dgm:pt modelId="{BCBA8DF1-5311-45F6-9820-53ED5D414561}" type="parTrans" cxnId="{91806EC6-C925-48D8-8F9B-43DFCE62988A}">
      <dgm:prSet/>
      <dgm:spPr/>
      <dgm:t>
        <a:bodyPr/>
        <a:lstStyle/>
        <a:p>
          <a:endParaRPr lang="pl-PL" sz="2000"/>
        </a:p>
      </dgm:t>
    </dgm:pt>
    <dgm:pt modelId="{D7B5F9A0-11E1-47EE-90FE-E58EDAA9F9C2}" type="sibTrans" cxnId="{91806EC6-C925-48D8-8F9B-43DFCE62988A}">
      <dgm:prSet/>
      <dgm:spPr/>
      <dgm:t>
        <a:bodyPr/>
        <a:lstStyle/>
        <a:p>
          <a:endParaRPr lang="pl-PL" sz="2000"/>
        </a:p>
      </dgm:t>
    </dgm:pt>
    <dgm:pt modelId="{B2420250-1D5D-4C88-87B0-1B350D8B61C8}">
      <dgm:prSet custT="1"/>
      <dgm:spPr>
        <a:solidFill>
          <a:schemeClr val="bg2">
            <a:lumMod val="50000"/>
          </a:schemeClr>
        </a:solidFill>
      </dgm:spPr>
      <dgm:t>
        <a:bodyPr/>
        <a:lstStyle/>
        <a:p>
          <a:r>
            <a:rPr lang="pl-PL" sz="2000" dirty="0">
              <a:effectLst/>
              <a:ea typeface="Calibri" panose="020F0502020204030204" pitchFamily="34" charset="0"/>
            </a:rPr>
            <a:t>zmiana postaw społecznych</a:t>
          </a:r>
          <a:endParaRPr lang="pl-PL" sz="2000" dirty="0"/>
        </a:p>
      </dgm:t>
    </dgm:pt>
    <dgm:pt modelId="{9B949666-49D8-440B-9F00-4289C5967A6E}" type="parTrans" cxnId="{D66E1961-8251-42A8-AABE-7DDD9F2E6053}">
      <dgm:prSet/>
      <dgm:spPr/>
      <dgm:t>
        <a:bodyPr/>
        <a:lstStyle/>
        <a:p>
          <a:endParaRPr lang="pl-PL" sz="2000"/>
        </a:p>
      </dgm:t>
    </dgm:pt>
    <dgm:pt modelId="{855E896F-B67D-498E-BCCF-DDFAB8E9E9AF}" type="sibTrans" cxnId="{D66E1961-8251-42A8-AABE-7DDD9F2E6053}">
      <dgm:prSet/>
      <dgm:spPr/>
      <dgm:t>
        <a:bodyPr/>
        <a:lstStyle/>
        <a:p>
          <a:endParaRPr lang="pl-PL" sz="2000"/>
        </a:p>
      </dgm:t>
    </dgm:pt>
    <dgm:pt modelId="{4104DACC-665E-4957-AF58-1C4932A434FA}" type="pres">
      <dgm:prSet presAssocID="{8326C32C-3C40-4655-92AA-7054CD02D437}" presName="Name0" presStyleCnt="0">
        <dgm:presLayoutVars>
          <dgm:chMax val="7"/>
          <dgm:chPref val="7"/>
          <dgm:dir/>
        </dgm:presLayoutVars>
      </dgm:prSet>
      <dgm:spPr/>
      <dgm:t>
        <a:bodyPr/>
        <a:lstStyle/>
        <a:p>
          <a:endParaRPr lang="pl-PL"/>
        </a:p>
      </dgm:t>
    </dgm:pt>
    <dgm:pt modelId="{697F32D2-C784-4952-9473-B87BAE5EE4AD}" type="pres">
      <dgm:prSet presAssocID="{8326C32C-3C40-4655-92AA-7054CD02D437}" presName="Name1" presStyleCnt="0"/>
      <dgm:spPr/>
    </dgm:pt>
    <dgm:pt modelId="{36CD4619-E006-4739-BC89-FE5595CD843A}" type="pres">
      <dgm:prSet presAssocID="{8326C32C-3C40-4655-92AA-7054CD02D437}" presName="cycle" presStyleCnt="0"/>
      <dgm:spPr/>
    </dgm:pt>
    <dgm:pt modelId="{DCE7CA67-5D0D-4EA4-9652-1852C1931CA4}" type="pres">
      <dgm:prSet presAssocID="{8326C32C-3C40-4655-92AA-7054CD02D437}" presName="srcNode" presStyleLbl="node1" presStyleIdx="0" presStyleCnt="4"/>
      <dgm:spPr/>
    </dgm:pt>
    <dgm:pt modelId="{6CFF47ED-ECD0-4F32-8394-F8B2ABC893AD}" type="pres">
      <dgm:prSet presAssocID="{8326C32C-3C40-4655-92AA-7054CD02D437}" presName="conn" presStyleLbl="parChTrans1D2" presStyleIdx="0" presStyleCnt="1"/>
      <dgm:spPr/>
      <dgm:t>
        <a:bodyPr/>
        <a:lstStyle/>
        <a:p>
          <a:endParaRPr lang="pl-PL"/>
        </a:p>
      </dgm:t>
    </dgm:pt>
    <dgm:pt modelId="{35C2C4F8-5F54-4846-B1C8-CD904C80D7A1}" type="pres">
      <dgm:prSet presAssocID="{8326C32C-3C40-4655-92AA-7054CD02D437}" presName="extraNode" presStyleLbl="node1" presStyleIdx="0" presStyleCnt="4"/>
      <dgm:spPr/>
    </dgm:pt>
    <dgm:pt modelId="{A5CE1C10-D5E6-413B-BA39-94E18558EC39}" type="pres">
      <dgm:prSet presAssocID="{8326C32C-3C40-4655-92AA-7054CD02D437}" presName="dstNode" presStyleLbl="node1" presStyleIdx="0" presStyleCnt="4"/>
      <dgm:spPr/>
    </dgm:pt>
    <dgm:pt modelId="{404C9F34-E6AA-4AA9-9BAF-0831A6F4985E}" type="pres">
      <dgm:prSet presAssocID="{AE79351B-2F3E-47D7-990F-4C08F288B936}" presName="text_1" presStyleLbl="node1" presStyleIdx="0" presStyleCnt="4">
        <dgm:presLayoutVars>
          <dgm:bulletEnabled val="1"/>
        </dgm:presLayoutVars>
      </dgm:prSet>
      <dgm:spPr/>
      <dgm:t>
        <a:bodyPr/>
        <a:lstStyle/>
        <a:p>
          <a:endParaRPr lang="pl-PL"/>
        </a:p>
      </dgm:t>
    </dgm:pt>
    <dgm:pt modelId="{1EA21399-83F2-4AE2-8282-1BF049A92118}" type="pres">
      <dgm:prSet presAssocID="{AE79351B-2F3E-47D7-990F-4C08F288B936}" presName="accent_1" presStyleCnt="0"/>
      <dgm:spPr/>
    </dgm:pt>
    <dgm:pt modelId="{603CBE1A-78B8-46B3-91B6-865DE21E6DB9}" type="pres">
      <dgm:prSet presAssocID="{AE79351B-2F3E-47D7-990F-4C08F288B936}" presName="accentRepeatNode" presStyleLbl="solidFgAcc1" presStyleIdx="0" presStyleCnt="4"/>
      <dgm:spPr/>
    </dgm:pt>
    <dgm:pt modelId="{6025E7A0-8B95-44A8-9AD4-6C531326F226}" type="pres">
      <dgm:prSet presAssocID="{D5418DE7-C25F-4F0A-85ED-8A28E0738256}" presName="text_2" presStyleLbl="node1" presStyleIdx="1" presStyleCnt="4">
        <dgm:presLayoutVars>
          <dgm:bulletEnabled val="1"/>
        </dgm:presLayoutVars>
      </dgm:prSet>
      <dgm:spPr/>
      <dgm:t>
        <a:bodyPr/>
        <a:lstStyle/>
        <a:p>
          <a:endParaRPr lang="pl-PL"/>
        </a:p>
      </dgm:t>
    </dgm:pt>
    <dgm:pt modelId="{F21A0A84-0291-429B-8AA7-CE2D2A9DBAA3}" type="pres">
      <dgm:prSet presAssocID="{D5418DE7-C25F-4F0A-85ED-8A28E0738256}" presName="accent_2" presStyleCnt="0"/>
      <dgm:spPr/>
    </dgm:pt>
    <dgm:pt modelId="{B3782BFE-FE5A-4BDD-B334-71E32093AE73}" type="pres">
      <dgm:prSet presAssocID="{D5418DE7-C25F-4F0A-85ED-8A28E0738256}" presName="accentRepeatNode" presStyleLbl="solidFgAcc1" presStyleIdx="1" presStyleCnt="4"/>
      <dgm:spPr/>
    </dgm:pt>
    <dgm:pt modelId="{E48ED0CC-3648-40E7-9000-603A62A532C9}" type="pres">
      <dgm:prSet presAssocID="{818E72A6-4E20-45BC-BE8C-73492228A1F1}" presName="text_3" presStyleLbl="node1" presStyleIdx="2" presStyleCnt="4">
        <dgm:presLayoutVars>
          <dgm:bulletEnabled val="1"/>
        </dgm:presLayoutVars>
      </dgm:prSet>
      <dgm:spPr/>
      <dgm:t>
        <a:bodyPr/>
        <a:lstStyle/>
        <a:p>
          <a:endParaRPr lang="pl-PL"/>
        </a:p>
      </dgm:t>
    </dgm:pt>
    <dgm:pt modelId="{19B7ACBB-83D9-4FB8-91B8-4071D91B4CF1}" type="pres">
      <dgm:prSet presAssocID="{818E72A6-4E20-45BC-BE8C-73492228A1F1}" presName="accent_3" presStyleCnt="0"/>
      <dgm:spPr/>
    </dgm:pt>
    <dgm:pt modelId="{2138473D-3CF4-4EA2-9884-86A3D3303103}" type="pres">
      <dgm:prSet presAssocID="{818E72A6-4E20-45BC-BE8C-73492228A1F1}" presName="accentRepeatNode" presStyleLbl="solidFgAcc1" presStyleIdx="2" presStyleCnt="4"/>
      <dgm:spPr/>
    </dgm:pt>
    <dgm:pt modelId="{AA333AD5-F7ED-4166-858B-9F5E16102081}" type="pres">
      <dgm:prSet presAssocID="{B2420250-1D5D-4C88-87B0-1B350D8B61C8}" presName="text_4" presStyleLbl="node1" presStyleIdx="3" presStyleCnt="4">
        <dgm:presLayoutVars>
          <dgm:bulletEnabled val="1"/>
        </dgm:presLayoutVars>
      </dgm:prSet>
      <dgm:spPr/>
      <dgm:t>
        <a:bodyPr/>
        <a:lstStyle/>
        <a:p>
          <a:endParaRPr lang="pl-PL"/>
        </a:p>
      </dgm:t>
    </dgm:pt>
    <dgm:pt modelId="{3FF0AAE2-5D31-4EA6-B326-58F7A23942AD}" type="pres">
      <dgm:prSet presAssocID="{B2420250-1D5D-4C88-87B0-1B350D8B61C8}" presName="accent_4" presStyleCnt="0"/>
      <dgm:spPr/>
    </dgm:pt>
    <dgm:pt modelId="{71385D5C-8AB5-4EEB-A120-2E6890D8A508}" type="pres">
      <dgm:prSet presAssocID="{B2420250-1D5D-4C88-87B0-1B350D8B61C8}" presName="accentRepeatNode" presStyleLbl="solidFgAcc1" presStyleIdx="3" presStyleCnt="4"/>
      <dgm:spPr/>
    </dgm:pt>
  </dgm:ptLst>
  <dgm:cxnLst>
    <dgm:cxn modelId="{0F48039D-ACEB-4DD1-9A36-CBC668A66453}" type="presOf" srcId="{881FA49F-D3E1-407D-9D52-B445129CB6B7}" destId="{6CFF47ED-ECD0-4F32-8394-F8B2ABC893AD}" srcOrd="0" destOrd="0" presId="urn:microsoft.com/office/officeart/2008/layout/VerticalCurvedList"/>
    <dgm:cxn modelId="{D66E1961-8251-42A8-AABE-7DDD9F2E6053}" srcId="{8326C32C-3C40-4655-92AA-7054CD02D437}" destId="{B2420250-1D5D-4C88-87B0-1B350D8B61C8}" srcOrd="3" destOrd="0" parTransId="{9B949666-49D8-440B-9F00-4289C5967A6E}" sibTransId="{855E896F-B67D-498E-BCCF-DDFAB8E9E9AF}"/>
    <dgm:cxn modelId="{F04B6636-99B2-40A3-BD8C-B6E11841FB24}" type="presOf" srcId="{B2420250-1D5D-4C88-87B0-1B350D8B61C8}" destId="{AA333AD5-F7ED-4166-858B-9F5E16102081}" srcOrd="0" destOrd="0" presId="urn:microsoft.com/office/officeart/2008/layout/VerticalCurvedList"/>
    <dgm:cxn modelId="{91806EC6-C925-48D8-8F9B-43DFCE62988A}" srcId="{8326C32C-3C40-4655-92AA-7054CD02D437}" destId="{D5418DE7-C25F-4F0A-85ED-8A28E0738256}" srcOrd="1" destOrd="0" parTransId="{BCBA8DF1-5311-45F6-9820-53ED5D414561}" sibTransId="{D7B5F9A0-11E1-47EE-90FE-E58EDAA9F9C2}"/>
    <dgm:cxn modelId="{D4D56001-03D3-407A-9E76-D9682B7154A4}" type="presOf" srcId="{818E72A6-4E20-45BC-BE8C-73492228A1F1}" destId="{E48ED0CC-3648-40E7-9000-603A62A532C9}" srcOrd="0" destOrd="0" presId="urn:microsoft.com/office/officeart/2008/layout/VerticalCurvedList"/>
    <dgm:cxn modelId="{6DA5FF66-9D66-42F0-8ED0-5AC6CE7D6A7C}" type="presOf" srcId="{D5418DE7-C25F-4F0A-85ED-8A28E0738256}" destId="{6025E7A0-8B95-44A8-9AD4-6C531326F226}" srcOrd="0" destOrd="0" presId="urn:microsoft.com/office/officeart/2008/layout/VerticalCurvedList"/>
    <dgm:cxn modelId="{CFF4CA43-86EB-45DC-A862-C0E5DCC1DEFB}" type="presOf" srcId="{8326C32C-3C40-4655-92AA-7054CD02D437}" destId="{4104DACC-665E-4957-AF58-1C4932A434FA}" srcOrd="0" destOrd="0" presId="urn:microsoft.com/office/officeart/2008/layout/VerticalCurvedList"/>
    <dgm:cxn modelId="{18765281-DAB0-475E-A115-E037E59A363B}" srcId="{8326C32C-3C40-4655-92AA-7054CD02D437}" destId="{818E72A6-4E20-45BC-BE8C-73492228A1F1}" srcOrd="2" destOrd="0" parTransId="{BFCD5A41-21F0-4073-BA1C-FF827A106156}" sibTransId="{0AC21695-8D28-4E34-A921-6EBBC9D792A5}"/>
    <dgm:cxn modelId="{AAA1819E-CDDA-445C-913E-79CFCFC5897C}" type="presOf" srcId="{AE79351B-2F3E-47D7-990F-4C08F288B936}" destId="{404C9F34-E6AA-4AA9-9BAF-0831A6F4985E}" srcOrd="0" destOrd="0" presId="urn:microsoft.com/office/officeart/2008/layout/VerticalCurvedList"/>
    <dgm:cxn modelId="{309E23C1-5F1B-4E79-B154-26AA445C44C1}" srcId="{8326C32C-3C40-4655-92AA-7054CD02D437}" destId="{AE79351B-2F3E-47D7-990F-4C08F288B936}" srcOrd="0" destOrd="0" parTransId="{3F8D196D-9922-4563-993D-E603B55D45B8}" sibTransId="{881FA49F-D3E1-407D-9D52-B445129CB6B7}"/>
    <dgm:cxn modelId="{DF1697C8-3F1F-4A98-A0BE-DAAFE5E2C7BB}" type="presParOf" srcId="{4104DACC-665E-4957-AF58-1C4932A434FA}" destId="{697F32D2-C784-4952-9473-B87BAE5EE4AD}" srcOrd="0" destOrd="0" presId="urn:microsoft.com/office/officeart/2008/layout/VerticalCurvedList"/>
    <dgm:cxn modelId="{39CA5212-3158-4F92-89DE-7FD959D506C8}" type="presParOf" srcId="{697F32D2-C784-4952-9473-B87BAE5EE4AD}" destId="{36CD4619-E006-4739-BC89-FE5595CD843A}" srcOrd="0" destOrd="0" presId="urn:microsoft.com/office/officeart/2008/layout/VerticalCurvedList"/>
    <dgm:cxn modelId="{3E5D7EDC-5C4F-4883-9BA1-4FDCDE0BDEB5}" type="presParOf" srcId="{36CD4619-E006-4739-BC89-FE5595CD843A}" destId="{DCE7CA67-5D0D-4EA4-9652-1852C1931CA4}" srcOrd="0" destOrd="0" presId="urn:microsoft.com/office/officeart/2008/layout/VerticalCurvedList"/>
    <dgm:cxn modelId="{F36D1563-5613-4111-9442-97CF180B00A3}" type="presParOf" srcId="{36CD4619-E006-4739-BC89-FE5595CD843A}" destId="{6CFF47ED-ECD0-4F32-8394-F8B2ABC893AD}" srcOrd="1" destOrd="0" presId="urn:microsoft.com/office/officeart/2008/layout/VerticalCurvedList"/>
    <dgm:cxn modelId="{B8FC1002-D9CF-4849-9EF5-AFC336EE9ADC}" type="presParOf" srcId="{36CD4619-E006-4739-BC89-FE5595CD843A}" destId="{35C2C4F8-5F54-4846-B1C8-CD904C80D7A1}" srcOrd="2" destOrd="0" presId="urn:microsoft.com/office/officeart/2008/layout/VerticalCurvedList"/>
    <dgm:cxn modelId="{B8B626D6-1706-40F4-96B0-2832B6DC7E8E}" type="presParOf" srcId="{36CD4619-E006-4739-BC89-FE5595CD843A}" destId="{A5CE1C10-D5E6-413B-BA39-94E18558EC39}" srcOrd="3" destOrd="0" presId="urn:microsoft.com/office/officeart/2008/layout/VerticalCurvedList"/>
    <dgm:cxn modelId="{66D1863A-432C-439C-AAB1-748E5A17A1E8}" type="presParOf" srcId="{697F32D2-C784-4952-9473-B87BAE5EE4AD}" destId="{404C9F34-E6AA-4AA9-9BAF-0831A6F4985E}" srcOrd="1" destOrd="0" presId="urn:microsoft.com/office/officeart/2008/layout/VerticalCurvedList"/>
    <dgm:cxn modelId="{6A116DC8-A41E-4CA3-B21E-0E450AC2BB6D}" type="presParOf" srcId="{697F32D2-C784-4952-9473-B87BAE5EE4AD}" destId="{1EA21399-83F2-4AE2-8282-1BF049A92118}" srcOrd="2" destOrd="0" presId="urn:microsoft.com/office/officeart/2008/layout/VerticalCurvedList"/>
    <dgm:cxn modelId="{8976998D-53AB-4179-8AA1-3283967F7738}" type="presParOf" srcId="{1EA21399-83F2-4AE2-8282-1BF049A92118}" destId="{603CBE1A-78B8-46B3-91B6-865DE21E6DB9}" srcOrd="0" destOrd="0" presId="urn:microsoft.com/office/officeart/2008/layout/VerticalCurvedList"/>
    <dgm:cxn modelId="{BC780A64-FA24-4952-94FF-A5108D992CA5}" type="presParOf" srcId="{697F32D2-C784-4952-9473-B87BAE5EE4AD}" destId="{6025E7A0-8B95-44A8-9AD4-6C531326F226}" srcOrd="3" destOrd="0" presId="urn:microsoft.com/office/officeart/2008/layout/VerticalCurvedList"/>
    <dgm:cxn modelId="{B0151754-7C64-4B4B-A23A-860D160B48A3}" type="presParOf" srcId="{697F32D2-C784-4952-9473-B87BAE5EE4AD}" destId="{F21A0A84-0291-429B-8AA7-CE2D2A9DBAA3}" srcOrd="4" destOrd="0" presId="urn:microsoft.com/office/officeart/2008/layout/VerticalCurvedList"/>
    <dgm:cxn modelId="{54F23A80-437E-4A9A-A29D-95B30B36D872}" type="presParOf" srcId="{F21A0A84-0291-429B-8AA7-CE2D2A9DBAA3}" destId="{B3782BFE-FE5A-4BDD-B334-71E32093AE73}" srcOrd="0" destOrd="0" presId="urn:microsoft.com/office/officeart/2008/layout/VerticalCurvedList"/>
    <dgm:cxn modelId="{2397A7ED-B179-4F88-84D2-C48FDD110F0B}" type="presParOf" srcId="{697F32D2-C784-4952-9473-B87BAE5EE4AD}" destId="{E48ED0CC-3648-40E7-9000-603A62A532C9}" srcOrd="5" destOrd="0" presId="urn:microsoft.com/office/officeart/2008/layout/VerticalCurvedList"/>
    <dgm:cxn modelId="{19E39269-9F0A-48B4-AA36-DB97BD10D5A4}" type="presParOf" srcId="{697F32D2-C784-4952-9473-B87BAE5EE4AD}" destId="{19B7ACBB-83D9-4FB8-91B8-4071D91B4CF1}" srcOrd="6" destOrd="0" presId="urn:microsoft.com/office/officeart/2008/layout/VerticalCurvedList"/>
    <dgm:cxn modelId="{CA857710-20FC-4A6E-B05C-9E9D3D1CAE91}" type="presParOf" srcId="{19B7ACBB-83D9-4FB8-91B8-4071D91B4CF1}" destId="{2138473D-3CF4-4EA2-9884-86A3D3303103}" srcOrd="0" destOrd="0" presId="urn:microsoft.com/office/officeart/2008/layout/VerticalCurvedList"/>
    <dgm:cxn modelId="{7CF98C0D-E05F-4753-B911-6B3F84143D94}" type="presParOf" srcId="{697F32D2-C784-4952-9473-B87BAE5EE4AD}" destId="{AA333AD5-F7ED-4166-858B-9F5E16102081}" srcOrd="7" destOrd="0" presId="urn:microsoft.com/office/officeart/2008/layout/VerticalCurvedList"/>
    <dgm:cxn modelId="{D2FA6BBC-050F-4608-A63C-DA593624F6F8}" type="presParOf" srcId="{697F32D2-C784-4952-9473-B87BAE5EE4AD}" destId="{3FF0AAE2-5D31-4EA6-B326-58F7A23942AD}" srcOrd="8" destOrd="0" presId="urn:microsoft.com/office/officeart/2008/layout/VerticalCurvedList"/>
    <dgm:cxn modelId="{BA4F898E-338D-4D52-8238-61F1299647EC}" type="presParOf" srcId="{3FF0AAE2-5D31-4EA6-B326-58F7A23942AD}" destId="{71385D5C-8AB5-4EEB-A120-2E6890D8A50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FF47ED-ECD0-4F32-8394-F8B2ABC893AD}">
      <dsp:nvSpPr>
        <dsp:cNvPr id="0" name=""/>
        <dsp:cNvSpPr/>
      </dsp:nvSpPr>
      <dsp:spPr>
        <a:xfrm>
          <a:off x="-3611478" y="-554987"/>
          <a:ext cx="4305252" cy="4305252"/>
        </a:xfrm>
        <a:prstGeom prst="blockArc">
          <a:avLst>
            <a:gd name="adj1" fmla="val 18900000"/>
            <a:gd name="adj2" fmla="val 2700000"/>
            <a:gd name="adj3" fmla="val 502"/>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4C9F34-E6AA-4AA9-9BAF-0831A6F4985E}">
      <dsp:nvSpPr>
        <dsp:cNvPr id="0" name=""/>
        <dsp:cNvSpPr/>
      </dsp:nvSpPr>
      <dsp:spPr>
        <a:xfrm>
          <a:off x="363695" y="245652"/>
          <a:ext cx="3608981" cy="49156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77" tIns="50800" rIns="50800" bIns="50800" numCol="1" spcCol="1270" anchor="ctr" anchorCtr="0">
          <a:noAutofit/>
        </a:bodyPr>
        <a:lstStyle/>
        <a:p>
          <a:pPr lvl="0" algn="l" defTabSz="889000">
            <a:lnSpc>
              <a:spcPct val="90000"/>
            </a:lnSpc>
            <a:spcBef>
              <a:spcPct val="0"/>
            </a:spcBef>
            <a:spcAft>
              <a:spcPct val="35000"/>
            </a:spcAft>
          </a:pPr>
          <a:r>
            <a:rPr lang="pl-PL" sz="2000" kern="1200" dirty="0">
              <a:effectLst/>
              <a:ea typeface="Calibri" panose="020F0502020204030204" pitchFamily="34" charset="0"/>
            </a:rPr>
            <a:t>automatyzacja i cyfryzacja</a:t>
          </a:r>
          <a:endParaRPr lang="pl-PL" sz="2000" kern="1200" dirty="0"/>
        </a:p>
      </dsp:txBody>
      <dsp:txXfrm>
        <a:off x="363695" y="245652"/>
        <a:ext cx="3608981" cy="491561"/>
      </dsp:txXfrm>
    </dsp:sp>
    <dsp:sp modelId="{603CBE1A-78B8-46B3-91B6-865DE21E6DB9}">
      <dsp:nvSpPr>
        <dsp:cNvPr id="0" name=""/>
        <dsp:cNvSpPr/>
      </dsp:nvSpPr>
      <dsp:spPr>
        <a:xfrm>
          <a:off x="56469" y="184207"/>
          <a:ext cx="614451" cy="61445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5E7A0-8B95-44A8-9AD4-6C531326F226}">
      <dsp:nvSpPr>
        <dsp:cNvPr id="0" name=""/>
        <dsp:cNvSpPr/>
      </dsp:nvSpPr>
      <dsp:spPr>
        <a:xfrm>
          <a:off x="645518" y="983122"/>
          <a:ext cx="3327158" cy="491561"/>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77" tIns="50800" rIns="50800" bIns="50800" numCol="1" spcCol="1270" anchor="ctr" anchorCtr="0">
          <a:noAutofit/>
        </a:bodyPr>
        <a:lstStyle/>
        <a:p>
          <a:pPr lvl="0" algn="l" defTabSz="889000">
            <a:lnSpc>
              <a:spcPct val="90000"/>
            </a:lnSpc>
            <a:spcBef>
              <a:spcPct val="0"/>
            </a:spcBef>
            <a:spcAft>
              <a:spcPct val="35000"/>
            </a:spcAft>
          </a:pPr>
          <a:r>
            <a:rPr lang="pl-PL" sz="2000" kern="1200" dirty="0">
              <a:effectLst/>
              <a:ea typeface="Calibri" panose="020F0502020204030204" pitchFamily="34" charset="0"/>
            </a:rPr>
            <a:t>kryzys demograficzny</a:t>
          </a:r>
          <a:endParaRPr lang="pl-PL" sz="2000" kern="1200" dirty="0"/>
        </a:p>
      </dsp:txBody>
      <dsp:txXfrm>
        <a:off x="645518" y="983122"/>
        <a:ext cx="3327158" cy="491561"/>
      </dsp:txXfrm>
    </dsp:sp>
    <dsp:sp modelId="{B3782BFE-FE5A-4BDD-B334-71E32093AE73}">
      <dsp:nvSpPr>
        <dsp:cNvPr id="0" name=""/>
        <dsp:cNvSpPr/>
      </dsp:nvSpPr>
      <dsp:spPr>
        <a:xfrm>
          <a:off x="338292" y="921677"/>
          <a:ext cx="614451" cy="614451"/>
        </a:xfrm>
        <a:prstGeom prst="ellipse">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E48ED0CC-3648-40E7-9000-603A62A532C9}">
      <dsp:nvSpPr>
        <dsp:cNvPr id="0" name=""/>
        <dsp:cNvSpPr/>
      </dsp:nvSpPr>
      <dsp:spPr>
        <a:xfrm>
          <a:off x="645518" y="1720592"/>
          <a:ext cx="3327158" cy="491561"/>
        </a:xfrm>
        <a:prstGeom prst="rect">
          <a:avLst/>
        </a:prstGeom>
        <a:solidFill>
          <a:srgbClr val="A365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77" tIns="50800" rIns="50800" bIns="50800" numCol="1" spcCol="1270" anchor="ctr" anchorCtr="0">
          <a:noAutofit/>
        </a:bodyPr>
        <a:lstStyle/>
        <a:p>
          <a:pPr lvl="0" algn="l" defTabSz="889000">
            <a:lnSpc>
              <a:spcPct val="90000"/>
            </a:lnSpc>
            <a:spcBef>
              <a:spcPct val="0"/>
            </a:spcBef>
            <a:spcAft>
              <a:spcPct val="35000"/>
            </a:spcAft>
            <a:buFont typeface="Wingdings" panose="05000000000000000000" pitchFamily="2" charset="2"/>
            <a:buNone/>
          </a:pPr>
          <a:r>
            <a:rPr lang="pl-PL" sz="2000" kern="1200" dirty="0">
              <a:effectLst/>
              <a:ea typeface="Calibri" panose="020F0502020204030204" pitchFamily="34" charset="0"/>
            </a:rPr>
            <a:t>płynność, zmienność i niestałość zjawisk</a:t>
          </a:r>
          <a:endParaRPr lang="pl-PL" sz="2000" kern="1200" dirty="0"/>
        </a:p>
      </dsp:txBody>
      <dsp:txXfrm>
        <a:off x="645518" y="1720592"/>
        <a:ext cx="3327158" cy="491561"/>
      </dsp:txXfrm>
    </dsp:sp>
    <dsp:sp modelId="{2138473D-3CF4-4EA2-9884-86A3D3303103}">
      <dsp:nvSpPr>
        <dsp:cNvPr id="0" name=""/>
        <dsp:cNvSpPr/>
      </dsp:nvSpPr>
      <dsp:spPr>
        <a:xfrm>
          <a:off x="338292" y="1659147"/>
          <a:ext cx="614451" cy="614451"/>
        </a:xfrm>
        <a:prstGeom prst="ellipse">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AA333AD5-F7ED-4166-858B-9F5E16102081}">
      <dsp:nvSpPr>
        <dsp:cNvPr id="0" name=""/>
        <dsp:cNvSpPr/>
      </dsp:nvSpPr>
      <dsp:spPr>
        <a:xfrm>
          <a:off x="363695" y="2458062"/>
          <a:ext cx="3608981" cy="491561"/>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177" tIns="50800" rIns="50800" bIns="50800" numCol="1" spcCol="1270" anchor="ctr" anchorCtr="0">
          <a:noAutofit/>
        </a:bodyPr>
        <a:lstStyle/>
        <a:p>
          <a:pPr lvl="0" algn="l" defTabSz="889000">
            <a:lnSpc>
              <a:spcPct val="90000"/>
            </a:lnSpc>
            <a:spcBef>
              <a:spcPct val="0"/>
            </a:spcBef>
            <a:spcAft>
              <a:spcPct val="35000"/>
            </a:spcAft>
          </a:pPr>
          <a:r>
            <a:rPr lang="pl-PL" sz="2000" kern="1200" dirty="0">
              <a:effectLst/>
              <a:ea typeface="Calibri" panose="020F0502020204030204" pitchFamily="34" charset="0"/>
            </a:rPr>
            <a:t>zmiana postaw społecznych</a:t>
          </a:r>
          <a:endParaRPr lang="pl-PL" sz="2000" kern="1200" dirty="0"/>
        </a:p>
      </dsp:txBody>
      <dsp:txXfrm>
        <a:off x="363695" y="2458062"/>
        <a:ext cx="3608981" cy="491561"/>
      </dsp:txXfrm>
    </dsp:sp>
    <dsp:sp modelId="{71385D5C-8AB5-4EEB-A120-2E6890D8A508}">
      <dsp:nvSpPr>
        <dsp:cNvPr id="0" name=""/>
        <dsp:cNvSpPr/>
      </dsp:nvSpPr>
      <dsp:spPr>
        <a:xfrm>
          <a:off x="56469" y="2396617"/>
          <a:ext cx="614451" cy="614451"/>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EB72649-D24B-46C3-AA80-205428F5ACDB}" type="datetimeFigureOut">
              <a:rPr lang="pl-PL" smtClean="0"/>
              <a:pPr/>
              <a:t>2021-11-08</a:t>
            </a:fld>
            <a:endParaRPr lang="pl-PL"/>
          </a:p>
        </p:txBody>
      </p:sp>
      <p:sp>
        <p:nvSpPr>
          <p:cNvPr id="4" name="Symbol zastępczy stop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C68914B-0D17-4C07-B6D1-42C7C2D41294}" type="slidenum">
              <a:rPr lang="pl-PL" smtClean="0"/>
              <a:pPr/>
              <a:t>‹#›</a:t>
            </a:fld>
            <a:endParaRPr lang="pl-PL"/>
          </a:p>
        </p:txBody>
      </p:sp>
    </p:spTree>
    <p:extLst>
      <p:ext uri="{BB962C8B-B14F-4D97-AF65-F5344CB8AC3E}">
        <p14:creationId xmlns:p14="http://schemas.microsoft.com/office/powerpoint/2010/main" val="26859433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75696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60732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5462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97172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1054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3797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85841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34343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6132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9031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26340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16462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14608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348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091865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38815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22" name="Obraz 21">
            <a:extLst>
              <a:ext uri="{FF2B5EF4-FFF2-40B4-BE49-F238E27FC236}">
                <a16:creationId xmlns="" xmlns:a16="http://schemas.microsoft.com/office/drawing/2014/main" id="{8D10B7A2-EABD-43D5-B0D3-F80EF981C4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92" t="20732" r="11921" b="11680"/>
          <a:stretch/>
        </p:blipFill>
        <p:spPr>
          <a:xfrm flipH="1">
            <a:off x="-3144" y="-25397"/>
            <a:ext cx="9147143" cy="6883399"/>
          </a:xfrm>
          <a:prstGeom prst="rect">
            <a:avLst/>
          </a:prstGeom>
        </p:spPr>
      </p:pic>
      <p:sp>
        <p:nvSpPr>
          <p:cNvPr id="2" name="Tytuł 1">
            <a:extLst>
              <a:ext uri="{FF2B5EF4-FFF2-40B4-BE49-F238E27FC236}">
                <a16:creationId xmlns="" xmlns:a16="http://schemas.microsoft.com/office/drawing/2014/main" id="{992525E7-7364-440B-AFD4-2E5357814E0A}"/>
              </a:ext>
            </a:extLst>
          </p:cNvPr>
          <p:cNvSpPr>
            <a:spLocks noGrp="1"/>
          </p:cNvSpPr>
          <p:nvPr>
            <p:ph type="ctrTitle"/>
          </p:nvPr>
        </p:nvSpPr>
        <p:spPr>
          <a:xfrm>
            <a:off x="2722550" y="2225025"/>
            <a:ext cx="5829301" cy="2379132"/>
          </a:xfrm>
        </p:spPr>
        <p:txBody>
          <a:bodyPr anchor="b">
            <a:noAutofit/>
          </a:bodyPr>
          <a:lstStyle>
            <a:lvl1pPr algn="r">
              <a:lnSpc>
                <a:spcPct val="80000"/>
              </a:lnSpc>
              <a:defRPr sz="3600" b="1">
                <a:solidFill>
                  <a:schemeClr val="bg1"/>
                </a:solidFill>
                <a:effectLst/>
                <a:latin typeface="+mn-lt"/>
              </a:defRPr>
            </a:lvl1pPr>
          </a:lstStyle>
          <a:p>
            <a:r>
              <a:rPr lang="pl-PL" dirty="0"/>
              <a:t>Kliknij, aby edytować styl</a:t>
            </a:r>
          </a:p>
        </p:txBody>
      </p:sp>
      <p:sp>
        <p:nvSpPr>
          <p:cNvPr id="23" name="Podtytuł 2" descr="thrt">
            <a:extLst>
              <a:ext uri="{FF2B5EF4-FFF2-40B4-BE49-F238E27FC236}">
                <a16:creationId xmlns="" xmlns:a16="http://schemas.microsoft.com/office/drawing/2014/main" id="{EF287487-BC7B-4952-86A0-618178C2F491}"/>
              </a:ext>
            </a:extLst>
          </p:cNvPr>
          <p:cNvSpPr>
            <a:spLocks noGrp="1"/>
          </p:cNvSpPr>
          <p:nvPr>
            <p:ph type="subTitle" idx="1"/>
          </p:nvPr>
        </p:nvSpPr>
        <p:spPr>
          <a:xfrm>
            <a:off x="5594258" y="4725998"/>
            <a:ext cx="2957589" cy="800362"/>
          </a:xfrm>
        </p:spPr>
        <p:txBody>
          <a:bodyPr>
            <a:noAutofit/>
          </a:bodyPr>
          <a:lstStyle>
            <a:lvl1pPr marL="0" indent="0" algn="r">
              <a:lnSpc>
                <a:spcPct val="100000"/>
              </a:lnSpc>
              <a:spcBef>
                <a:spcPts val="0"/>
              </a:spcBef>
              <a:buNone/>
              <a:defRPr sz="14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pl-PL" dirty="0"/>
          </a:p>
        </p:txBody>
      </p:sp>
      <p:pic>
        <p:nvPicPr>
          <p:cNvPr id="21" name="Obraz 20">
            <a:extLst>
              <a:ext uri="{FF2B5EF4-FFF2-40B4-BE49-F238E27FC236}">
                <a16:creationId xmlns="" xmlns:a16="http://schemas.microsoft.com/office/drawing/2014/main" id="{C7CD65B7-D74A-4E35-A638-6FB53F6628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0430" y="607476"/>
            <a:ext cx="3981543" cy="961174"/>
          </a:xfrm>
          <a:prstGeom prst="rect">
            <a:avLst/>
          </a:prstGeom>
        </p:spPr>
      </p:pic>
      <p:pic>
        <p:nvPicPr>
          <p:cNvPr id="7" name="Obraz 6">
            <a:extLst>
              <a:ext uri="{FF2B5EF4-FFF2-40B4-BE49-F238E27FC236}">
                <a16:creationId xmlns="" xmlns:a16="http://schemas.microsoft.com/office/drawing/2014/main" id="{DA19393A-374F-486C-B81F-EEF2D7C89E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5503" y="6086482"/>
            <a:ext cx="989747" cy="424730"/>
          </a:xfrm>
          <a:prstGeom prst="rect">
            <a:avLst/>
          </a:prstGeom>
        </p:spPr>
      </p:pic>
    </p:spTree>
    <p:extLst>
      <p:ext uri="{BB962C8B-B14F-4D97-AF65-F5344CB8AC3E}">
        <p14:creationId xmlns:p14="http://schemas.microsoft.com/office/powerpoint/2010/main" val="2178112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lajd z treścią">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C11B296-1272-404B-A785-117AD40C3677}"/>
              </a:ext>
            </a:extLst>
          </p:cNvPr>
          <p:cNvSpPr>
            <a:spLocks noGrp="1"/>
          </p:cNvSpPr>
          <p:nvPr>
            <p:ph type="title"/>
          </p:nvPr>
        </p:nvSpPr>
        <p:spPr>
          <a:xfrm>
            <a:off x="899312" y="136526"/>
            <a:ext cx="6942109" cy="1044574"/>
          </a:xfrm>
        </p:spPr>
        <p:txBody>
          <a:bodyPr>
            <a:noAutofit/>
          </a:bodyPr>
          <a:lstStyle>
            <a:lvl1pPr>
              <a:lnSpc>
                <a:spcPct val="100000"/>
              </a:lnSpc>
              <a:defRPr sz="3200" b="1">
                <a:solidFill>
                  <a:schemeClr val="accent1">
                    <a:lumMod val="75000"/>
                  </a:schemeClr>
                </a:solidFill>
              </a:defRPr>
            </a:lvl1pPr>
          </a:lstStyle>
          <a:p>
            <a:r>
              <a:rPr lang="pl-PL"/>
              <a:t>Kliknij, aby edytować styl</a:t>
            </a:r>
            <a:endParaRPr lang="pl-PL" dirty="0"/>
          </a:p>
        </p:txBody>
      </p:sp>
      <p:sp>
        <p:nvSpPr>
          <p:cNvPr id="3" name="Symbol zastępczy zawartości 2">
            <a:extLst>
              <a:ext uri="{FF2B5EF4-FFF2-40B4-BE49-F238E27FC236}">
                <a16:creationId xmlns="" xmlns:a16="http://schemas.microsoft.com/office/drawing/2014/main" id="{5B6381ED-F82F-4E09-9CEF-43B931FD8A39}"/>
              </a:ext>
            </a:extLst>
          </p:cNvPr>
          <p:cNvSpPr>
            <a:spLocks noGrp="1"/>
          </p:cNvSpPr>
          <p:nvPr>
            <p:ph idx="1"/>
          </p:nvPr>
        </p:nvSpPr>
        <p:spPr>
          <a:xfrm>
            <a:off x="899304" y="1825625"/>
            <a:ext cx="7616046" cy="4351338"/>
          </a:xfrm>
        </p:spPr>
        <p:txBody>
          <a:bodyPr>
            <a:no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Symbol zastępczy numeru slajdu 5">
            <a:extLst>
              <a:ext uri="{FF2B5EF4-FFF2-40B4-BE49-F238E27FC236}">
                <a16:creationId xmlns="" xmlns:a16="http://schemas.microsoft.com/office/drawing/2014/main" id="{D8E1DBBD-0D7A-4054-915E-5999E528C6A4}"/>
              </a:ext>
            </a:extLst>
          </p:cNvPr>
          <p:cNvSpPr>
            <a:spLocks noGrp="1"/>
          </p:cNvSpPr>
          <p:nvPr>
            <p:ph type="sldNum" sz="quarter" idx="12"/>
          </p:nvPr>
        </p:nvSpPr>
        <p:spPr/>
        <p:txBody>
          <a:bodyPr/>
          <a:lstStyle>
            <a:lvl1pPr>
              <a:defRPr/>
            </a:lvl1pPr>
          </a:lstStyle>
          <a:p>
            <a:pPr>
              <a:defRPr/>
            </a:pPr>
            <a:fld id="{C7D106C3-129D-4547-A96D-5B16187F812E}" type="slidenum">
              <a:rPr lang="pl-PL">
                <a:solidFill>
                  <a:prstClr val="black">
                    <a:tint val="75000"/>
                  </a:prstClr>
                </a:solidFill>
              </a:rPr>
              <a:pPr>
                <a:defRPr/>
              </a:pPr>
              <a:t>‹#›</a:t>
            </a:fld>
            <a:endParaRPr lang="pl-PL" dirty="0">
              <a:solidFill>
                <a:prstClr val="black">
                  <a:tint val="75000"/>
                </a:prstClr>
              </a:solidFill>
            </a:endParaRPr>
          </a:p>
        </p:txBody>
      </p:sp>
      <p:pic>
        <p:nvPicPr>
          <p:cNvPr id="9" name="Obraz 6">
            <a:extLst>
              <a:ext uri="{FF2B5EF4-FFF2-40B4-BE49-F238E27FC236}">
                <a16:creationId xmlns="" xmlns:a16="http://schemas.microsoft.com/office/drawing/2014/main" id="{3D46A091-5856-4EA8-97CC-F2B3E8F23CF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272" y="6356349"/>
            <a:ext cx="1533128" cy="36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Łącznik prosty 9">
            <a:extLst>
              <a:ext uri="{FF2B5EF4-FFF2-40B4-BE49-F238E27FC236}">
                <a16:creationId xmlns="" xmlns:a16="http://schemas.microsoft.com/office/drawing/2014/main" id="{3C9FD071-2F09-4C2C-B467-1890ADEFC662}"/>
              </a:ext>
            </a:extLst>
          </p:cNvPr>
          <p:cNvCxnSpPr>
            <a:cxnSpLocks/>
          </p:cNvCxnSpPr>
          <p:nvPr userDrawn="1"/>
        </p:nvCxnSpPr>
        <p:spPr>
          <a:xfrm>
            <a:off x="0" y="6173788"/>
            <a:ext cx="9144000" cy="0"/>
          </a:xfrm>
          <a:prstGeom prst="line">
            <a:avLst/>
          </a:prstGeom>
          <a:ln w="12700">
            <a:solidFill>
              <a:srgbClr val="065B8A"/>
            </a:solidFill>
          </a:ln>
        </p:spPr>
        <p:style>
          <a:lnRef idx="1">
            <a:schemeClr val="accent2"/>
          </a:lnRef>
          <a:fillRef idx="0">
            <a:schemeClr val="accent2"/>
          </a:fillRef>
          <a:effectRef idx="0">
            <a:schemeClr val="accent2"/>
          </a:effectRef>
          <a:fontRef idx="minor">
            <a:schemeClr val="tx1"/>
          </a:fontRef>
        </p:style>
      </p:cxnSp>
      <p:pic>
        <p:nvPicPr>
          <p:cNvPr id="11" name="Obraz 10">
            <a:extLst>
              <a:ext uri="{FF2B5EF4-FFF2-40B4-BE49-F238E27FC236}">
                <a16:creationId xmlns="" xmlns:a16="http://schemas.microsoft.com/office/drawing/2014/main" id="{B17EEAE6-BD8E-41FE-A027-FE63A3DEFA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2504"/>
          <a:stretch/>
        </p:blipFill>
        <p:spPr>
          <a:xfrm>
            <a:off x="2" y="770614"/>
            <a:ext cx="240549" cy="5400000"/>
          </a:xfrm>
          <a:prstGeom prst="rect">
            <a:avLst/>
          </a:prstGeom>
        </p:spPr>
      </p:pic>
      <p:sp>
        <p:nvSpPr>
          <p:cNvPr id="12" name="pole tekstowe 11">
            <a:extLst>
              <a:ext uri="{FF2B5EF4-FFF2-40B4-BE49-F238E27FC236}">
                <a16:creationId xmlns="" xmlns:a16="http://schemas.microsoft.com/office/drawing/2014/main" id="{5E877D56-045D-42F9-A818-497158876F38}"/>
              </a:ext>
            </a:extLst>
          </p:cNvPr>
          <p:cNvSpPr txBox="1"/>
          <p:nvPr userDrawn="1"/>
        </p:nvSpPr>
        <p:spPr>
          <a:xfrm>
            <a:off x="1928768" y="6398710"/>
            <a:ext cx="2440045" cy="276999"/>
          </a:xfrm>
          <a:prstGeom prst="rect">
            <a:avLst/>
          </a:prstGeom>
          <a:noFill/>
        </p:spPr>
        <p:txBody>
          <a:bodyPr wrap="square" rtlCol="0">
            <a:spAutoFit/>
          </a:bodyPr>
          <a:lstStyle/>
          <a:p>
            <a:pPr eaLnBrk="0" fontAlgn="base" hangingPunct="0">
              <a:spcBef>
                <a:spcPct val="0"/>
              </a:spcBef>
              <a:spcAft>
                <a:spcPct val="0"/>
              </a:spcAft>
            </a:pPr>
            <a:r>
              <a:rPr lang="pl-PL" sz="1200" dirty="0">
                <a:solidFill>
                  <a:srgbClr val="4472C4">
                    <a:lumMod val="75000"/>
                  </a:srgbClr>
                </a:solidFill>
              </a:rPr>
              <a:t>Wojewódzki Urząd Pracy w Gdańsku</a:t>
            </a:r>
          </a:p>
        </p:txBody>
      </p:sp>
    </p:spTree>
    <p:extLst>
      <p:ext uri="{BB962C8B-B14F-4D97-AF65-F5344CB8AC3E}">
        <p14:creationId xmlns:p14="http://schemas.microsoft.com/office/powerpoint/2010/main" val="1625056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slajd z treścią 2 kolumn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A36A2CA-ED0B-4679-B3A1-86CE636140F2}"/>
              </a:ext>
            </a:extLst>
          </p:cNvPr>
          <p:cNvSpPr>
            <a:spLocks noGrp="1"/>
          </p:cNvSpPr>
          <p:nvPr>
            <p:ph type="title"/>
          </p:nvPr>
        </p:nvSpPr>
        <p:spPr>
          <a:xfrm>
            <a:off x="899304" y="102660"/>
            <a:ext cx="6917546" cy="921808"/>
          </a:xfrm>
        </p:spPr>
        <p:txBody>
          <a:bodyPr>
            <a:noAutofit/>
          </a:bodyPr>
          <a:lstStyle>
            <a:lvl1pPr>
              <a:defRPr sz="3200" b="1">
                <a:solidFill>
                  <a:schemeClr val="accent1">
                    <a:lumMod val="75000"/>
                  </a:schemeClr>
                </a:solidFill>
              </a:defRPr>
            </a:lvl1pPr>
          </a:lstStyle>
          <a:p>
            <a:r>
              <a:rPr lang="pl-PL"/>
              <a:t>Kliknij, aby edytować styl</a:t>
            </a:r>
            <a:endParaRPr lang="pl-PL" dirty="0"/>
          </a:p>
        </p:txBody>
      </p:sp>
      <p:sp>
        <p:nvSpPr>
          <p:cNvPr id="3" name="Symbol zastępczy zawartości 2">
            <a:extLst>
              <a:ext uri="{FF2B5EF4-FFF2-40B4-BE49-F238E27FC236}">
                <a16:creationId xmlns="" xmlns:a16="http://schemas.microsoft.com/office/drawing/2014/main" id="{EA36F7FE-F895-48C2-9B76-8AADA442DC2B}"/>
              </a:ext>
            </a:extLst>
          </p:cNvPr>
          <p:cNvSpPr>
            <a:spLocks noGrp="1"/>
          </p:cNvSpPr>
          <p:nvPr>
            <p:ph sz="half" idx="1"/>
          </p:nvPr>
        </p:nvSpPr>
        <p:spPr>
          <a:xfrm>
            <a:off x="899304" y="1825625"/>
            <a:ext cx="3615546" cy="4351338"/>
          </a:xfrm>
        </p:spPr>
        <p:txBody>
          <a:bodyPr>
            <a:no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4D262379-14C1-48D9-8524-1407F944F31C}"/>
              </a:ext>
            </a:extLst>
          </p:cNvPr>
          <p:cNvSpPr>
            <a:spLocks noGrp="1"/>
          </p:cNvSpPr>
          <p:nvPr>
            <p:ph sz="half" idx="2"/>
          </p:nvPr>
        </p:nvSpPr>
        <p:spPr>
          <a:xfrm>
            <a:off x="4629150" y="1825625"/>
            <a:ext cx="3886200" cy="4351338"/>
          </a:xfrm>
        </p:spPr>
        <p:txBody>
          <a:bodyPr>
            <a:no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9" name="Symbol zastępczy numeru slajdu 6">
            <a:extLst>
              <a:ext uri="{FF2B5EF4-FFF2-40B4-BE49-F238E27FC236}">
                <a16:creationId xmlns="" xmlns:a16="http://schemas.microsoft.com/office/drawing/2014/main" id="{29894E3E-65E7-45DF-9C65-D4FAADE4FA76}"/>
              </a:ext>
            </a:extLst>
          </p:cNvPr>
          <p:cNvSpPr>
            <a:spLocks noGrp="1"/>
          </p:cNvSpPr>
          <p:nvPr>
            <p:ph type="sldNum" sz="quarter" idx="12"/>
          </p:nvPr>
        </p:nvSpPr>
        <p:spPr/>
        <p:txBody>
          <a:bodyPr/>
          <a:lstStyle>
            <a:lvl1pPr>
              <a:defRPr/>
            </a:lvl1pPr>
          </a:lstStyle>
          <a:p>
            <a:pPr>
              <a:defRPr/>
            </a:pPr>
            <a:fld id="{582C98E9-5940-4A4A-AFAE-7F11481FFA7C}" type="slidenum">
              <a:rPr lang="pl-PL">
                <a:solidFill>
                  <a:prstClr val="black">
                    <a:tint val="75000"/>
                  </a:prstClr>
                </a:solidFill>
              </a:rPr>
              <a:pPr>
                <a:defRPr/>
              </a:pPr>
              <a:t>‹#›</a:t>
            </a:fld>
            <a:endParaRPr lang="pl-PL" dirty="0">
              <a:solidFill>
                <a:prstClr val="black">
                  <a:tint val="75000"/>
                </a:prstClr>
              </a:solidFill>
            </a:endParaRPr>
          </a:p>
        </p:txBody>
      </p:sp>
      <p:pic>
        <p:nvPicPr>
          <p:cNvPr id="10" name="Obraz 6">
            <a:extLst>
              <a:ext uri="{FF2B5EF4-FFF2-40B4-BE49-F238E27FC236}">
                <a16:creationId xmlns="" xmlns:a16="http://schemas.microsoft.com/office/drawing/2014/main" id="{935AD0E6-7E25-4A7E-941D-CBB58E90B7B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272" y="6356349"/>
            <a:ext cx="1533128" cy="36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Łącznik prosty 7">
            <a:extLst>
              <a:ext uri="{FF2B5EF4-FFF2-40B4-BE49-F238E27FC236}">
                <a16:creationId xmlns="" xmlns:a16="http://schemas.microsoft.com/office/drawing/2014/main" id="{DA369921-1A11-4352-9D64-3AE7C9DFFF1E}"/>
              </a:ext>
            </a:extLst>
          </p:cNvPr>
          <p:cNvCxnSpPr>
            <a:cxnSpLocks/>
          </p:cNvCxnSpPr>
          <p:nvPr userDrawn="1"/>
        </p:nvCxnSpPr>
        <p:spPr>
          <a:xfrm>
            <a:off x="0" y="6173788"/>
            <a:ext cx="9144000" cy="0"/>
          </a:xfrm>
          <a:prstGeom prst="line">
            <a:avLst/>
          </a:prstGeom>
          <a:ln w="12700">
            <a:solidFill>
              <a:srgbClr val="065B8A"/>
            </a:solidFill>
          </a:ln>
        </p:spPr>
        <p:style>
          <a:lnRef idx="1">
            <a:schemeClr val="accent2"/>
          </a:lnRef>
          <a:fillRef idx="0">
            <a:schemeClr val="accent2"/>
          </a:fillRef>
          <a:effectRef idx="0">
            <a:schemeClr val="accent2"/>
          </a:effectRef>
          <a:fontRef idx="minor">
            <a:schemeClr val="tx1"/>
          </a:fontRef>
        </p:style>
      </p:cxnSp>
      <p:pic>
        <p:nvPicPr>
          <p:cNvPr id="12" name="Obraz 11">
            <a:extLst>
              <a:ext uri="{FF2B5EF4-FFF2-40B4-BE49-F238E27FC236}">
                <a16:creationId xmlns="" xmlns:a16="http://schemas.microsoft.com/office/drawing/2014/main" id="{166AE3C7-801C-4CA2-960B-A7AF510B1C6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2504"/>
          <a:stretch/>
        </p:blipFill>
        <p:spPr>
          <a:xfrm>
            <a:off x="2" y="770614"/>
            <a:ext cx="240549" cy="5400000"/>
          </a:xfrm>
          <a:prstGeom prst="rect">
            <a:avLst/>
          </a:prstGeom>
        </p:spPr>
      </p:pic>
      <p:sp>
        <p:nvSpPr>
          <p:cNvPr id="11" name="pole tekstowe 10">
            <a:extLst>
              <a:ext uri="{FF2B5EF4-FFF2-40B4-BE49-F238E27FC236}">
                <a16:creationId xmlns="" xmlns:a16="http://schemas.microsoft.com/office/drawing/2014/main" id="{B250A22C-BF42-4625-AB87-E37EAD630C98}"/>
              </a:ext>
            </a:extLst>
          </p:cNvPr>
          <p:cNvSpPr txBox="1"/>
          <p:nvPr userDrawn="1"/>
        </p:nvSpPr>
        <p:spPr>
          <a:xfrm>
            <a:off x="1928768" y="6398710"/>
            <a:ext cx="2440045" cy="276999"/>
          </a:xfrm>
          <a:prstGeom prst="rect">
            <a:avLst/>
          </a:prstGeom>
          <a:noFill/>
        </p:spPr>
        <p:txBody>
          <a:bodyPr wrap="square" rtlCol="0">
            <a:spAutoFit/>
          </a:bodyPr>
          <a:lstStyle/>
          <a:p>
            <a:pPr eaLnBrk="0" fontAlgn="base" hangingPunct="0">
              <a:spcBef>
                <a:spcPct val="0"/>
              </a:spcBef>
              <a:spcAft>
                <a:spcPct val="0"/>
              </a:spcAft>
            </a:pPr>
            <a:r>
              <a:rPr lang="pl-PL" sz="1200" dirty="0">
                <a:solidFill>
                  <a:srgbClr val="4472C4">
                    <a:lumMod val="75000"/>
                  </a:srgbClr>
                </a:solidFill>
              </a:rPr>
              <a:t>Wojewódzki Urząd Pracy w Gdańsku</a:t>
            </a:r>
          </a:p>
        </p:txBody>
      </p:sp>
    </p:spTree>
    <p:extLst>
      <p:ext uri="{BB962C8B-B14F-4D97-AF65-F5344CB8AC3E}">
        <p14:creationId xmlns:p14="http://schemas.microsoft.com/office/powerpoint/2010/main" val="226751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lajd pusty">
    <p:spTree>
      <p:nvGrpSpPr>
        <p:cNvPr id="1" name=""/>
        <p:cNvGrpSpPr/>
        <p:nvPr/>
      </p:nvGrpSpPr>
      <p:grpSpPr>
        <a:xfrm>
          <a:off x="0" y="0"/>
          <a:ext cx="0" cy="0"/>
          <a:chOff x="0" y="0"/>
          <a:chExt cx="0" cy="0"/>
        </a:xfrm>
      </p:grpSpPr>
      <p:sp>
        <p:nvSpPr>
          <p:cNvPr id="5" name="Symbol zastępczy numeru slajdu 3">
            <a:extLst>
              <a:ext uri="{FF2B5EF4-FFF2-40B4-BE49-F238E27FC236}">
                <a16:creationId xmlns="" xmlns:a16="http://schemas.microsoft.com/office/drawing/2014/main" id="{CFEC3FF7-3B97-4108-9AEF-881C4FAB4DF3}"/>
              </a:ext>
            </a:extLst>
          </p:cNvPr>
          <p:cNvSpPr>
            <a:spLocks noGrp="1"/>
          </p:cNvSpPr>
          <p:nvPr>
            <p:ph type="sldNum" sz="quarter" idx="12"/>
          </p:nvPr>
        </p:nvSpPr>
        <p:spPr/>
        <p:txBody>
          <a:bodyPr/>
          <a:lstStyle>
            <a:lvl1pPr>
              <a:defRPr/>
            </a:lvl1pPr>
          </a:lstStyle>
          <a:p>
            <a:pPr>
              <a:defRPr/>
            </a:pPr>
            <a:fld id="{6A07E5E4-5D64-4855-8CA2-EE491972C099}" type="slidenum">
              <a:rPr lang="pl-PL">
                <a:solidFill>
                  <a:prstClr val="black">
                    <a:tint val="75000"/>
                  </a:prstClr>
                </a:solidFill>
              </a:rPr>
              <a:pPr>
                <a:defRPr/>
              </a:pPr>
              <a:t>‹#›</a:t>
            </a:fld>
            <a:endParaRPr lang="pl-PL" dirty="0">
              <a:solidFill>
                <a:prstClr val="black">
                  <a:tint val="75000"/>
                </a:prstClr>
              </a:solidFill>
            </a:endParaRPr>
          </a:p>
        </p:txBody>
      </p:sp>
      <p:pic>
        <p:nvPicPr>
          <p:cNvPr id="6" name="Obraz 6">
            <a:extLst>
              <a:ext uri="{FF2B5EF4-FFF2-40B4-BE49-F238E27FC236}">
                <a16:creationId xmlns="" xmlns:a16="http://schemas.microsoft.com/office/drawing/2014/main" id="{8EEE6434-C04C-435F-AD62-C1BFCC1C992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272" y="6356349"/>
            <a:ext cx="1533128" cy="36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Łącznik prosty 6">
            <a:extLst>
              <a:ext uri="{FF2B5EF4-FFF2-40B4-BE49-F238E27FC236}">
                <a16:creationId xmlns="" xmlns:a16="http://schemas.microsoft.com/office/drawing/2014/main" id="{6E3241DA-AEF5-4C2D-A2E4-D017F804E524}"/>
              </a:ext>
            </a:extLst>
          </p:cNvPr>
          <p:cNvCxnSpPr>
            <a:cxnSpLocks/>
          </p:cNvCxnSpPr>
          <p:nvPr userDrawn="1"/>
        </p:nvCxnSpPr>
        <p:spPr>
          <a:xfrm>
            <a:off x="0" y="6173788"/>
            <a:ext cx="9144000" cy="0"/>
          </a:xfrm>
          <a:prstGeom prst="line">
            <a:avLst/>
          </a:prstGeom>
          <a:ln w="12700">
            <a:solidFill>
              <a:srgbClr val="065B8A"/>
            </a:solidFill>
          </a:ln>
        </p:spPr>
        <p:style>
          <a:lnRef idx="1">
            <a:schemeClr val="accent2"/>
          </a:lnRef>
          <a:fillRef idx="0">
            <a:schemeClr val="accent2"/>
          </a:fillRef>
          <a:effectRef idx="0">
            <a:schemeClr val="accent2"/>
          </a:effectRef>
          <a:fontRef idx="minor">
            <a:schemeClr val="tx1"/>
          </a:fontRef>
        </p:style>
      </p:cxnSp>
      <p:pic>
        <p:nvPicPr>
          <p:cNvPr id="9" name="Obraz 8">
            <a:extLst>
              <a:ext uri="{FF2B5EF4-FFF2-40B4-BE49-F238E27FC236}">
                <a16:creationId xmlns="" xmlns:a16="http://schemas.microsoft.com/office/drawing/2014/main" id="{BC784A35-3D03-4420-B6CE-445CA4369F8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2504"/>
          <a:stretch/>
        </p:blipFill>
        <p:spPr>
          <a:xfrm>
            <a:off x="2" y="770614"/>
            <a:ext cx="240549" cy="5400000"/>
          </a:xfrm>
          <a:prstGeom prst="rect">
            <a:avLst/>
          </a:prstGeom>
        </p:spPr>
      </p:pic>
      <p:sp>
        <p:nvSpPr>
          <p:cNvPr id="8" name="pole tekstowe 7">
            <a:extLst>
              <a:ext uri="{FF2B5EF4-FFF2-40B4-BE49-F238E27FC236}">
                <a16:creationId xmlns="" xmlns:a16="http://schemas.microsoft.com/office/drawing/2014/main" id="{A08730D8-FEBD-4D96-B09B-84D6056FC477}"/>
              </a:ext>
            </a:extLst>
          </p:cNvPr>
          <p:cNvSpPr txBox="1"/>
          <p:nvPr userDrawn="1"/>
        </p:nvSpPr>
        <p:spPr>
          <a:xfrm>
            <a:off x="1928768" y="6398710"/>
            <a:ext cx="2440045" cy="276999"/>
          </a:xfrm>
          <a:prstGeom prst="rect">
            <a:avLst/>
          </a:prstGeom>
          <a:noFill/>
        </p:spPr>
        <p:txBody>
          <a:bodyPr wrap="square" rtlCol="0">
            <a:spAutoFit/>
          </a:bodyPr>
          <a:lstStyle/>
          <a:p>
            <a:pPr eaLnBrk="0" fontAlgn="base" hangingPunct="0">
              <a:spcBef>
                <a:spcPct val="0"/>
              </a:spcBef>
              <a:spcAft>
                <a:spcPct val="0"/>
              </a:spcAft>
            </a:pPr>
            <a:r>
              <a:rPr lang="pl-PL" sz="1200" dirty="0">
                <a:solidFill>
                  <a:srgbClr val="4472C4">
                    <a:lumMod val="75000"/>
                  </a:srgbClr>
                </a:solidFill>
              </a:rPr>
              <a:t>Wojewódzki Urząd Pracy w Gdańsku</a:t>
            </a:r>
          </a:p>
        </p:txBody>
      </p:sp>
    </p:spTree>
    <p:extLst>
      <p:ext uri="{BB962C8B-B14F-4D97-AF65-F5344CB8AC3E}">
        <p14:creationId xmlns:p14="http://schemas.microsoft.com/office/powerpoint/2010/main" val="1110656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ajd ostatni">
    <p:spTree>
      <p:nvGrpSpPr>
        <p:cNvPr id="1" name=""/>
        <p:cNvGrpSpPr/>
        <p:nvPr/>
      </p:nvGrpSpPr>
      <p:grpSpPr>
        <a:xfrm>
          <a:off x="0" y="0"/>
          <a:ext cx="0" cy="0"/>
          <a:chOff x="0" y="0"/>
          <a:chExt cx="0" cy="0"/>
        </a:xfrm>
      </p:grpSpPr>
      <p:pic>
        <p:nvPicPr>
          <p:cNvPr id="7" name="Obraz 6">
            <a:extLst>
              <a:ext uri="{FF2B5EF4-FFF2-40B4-BE49-F238E27FC236}">
                <a16:creationId xmlns="" xmlns:a16="http://schemas.microsoft.com/office/drawing/2014/main" id="{D45CBDDB-05BD-4D05-A3E2-130ECB82B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92" t="20732" r="11921" b="11680"/>
          <a:stretch/>
        </p:blipFill>
        <p:spPr>
          <a:xfrm flipH="1">
            <a:off x="-28572" y="-17516"/>
            <a:ext cx="9187145" cy="6868319"/>
          </a:xfrm>
          <a:prstGeom prst="rect">
            <a:avLst/>
          </a:prstGeom>
        </p:spPr>
      </p:pic>
      <p:sp>
        <p:nvSpPr>
          <p:cNvPr id="5" name="pole tekstowe 8">
            <a:extLst>
              <a:ext uri="{FF2B5EF4-FFF2-40B4-BE49-F238E27FC236}">
                <a16:creationId xmlns="" xmlns:a16="http://schemas.microsoft.com/office/drawing/2014/main" id="{C555D15E-45D4-4A02-97E9-200077169F20}"/>
              </a:ext>
            </a:extLst>
          </p:cNvPr>
          <p:cNvSpPr txBox="1">
            <a:spLocks noChangeArrowheads="1"/>
          </p:cNvSpPr>
          <p:nvPr/>
        </p:nvSpPr>
        <p:spPr bwMode="auto">
          <a:xfrm>
            <a:off x="4981299" y="3960648"/>
            <a:ext cx="35706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fontAlgn="base">
              <a:spcBef>
                <a:spcPct val="0"/>
              </a:spcBef>
              <a:spcAft>
                <a:spcPct val="0"/>
              </a:spcAft>
            </a:pPr>
            <a:r>
              <a:rPr lang="pl-PL" altLang="pl-PL" sz="3600" b="1" dirty="0">
                <a:solidFill>
                  <a:prstClr val="white"/>
                </a:solidFill>
              </a:rPr>
              <a:t>Dziękuję za uwagę</a:t>
            </a:r>
          </a:p>
        </p:txBody>
      </p:sp>
      <p:sp>
        <p:nvSpPr>
          <p:cNvPr id="10" name="Podtytuł 2">
            <a:extLst>
              <a:ext uri="{FF2B5EF4-FFF2-40B4-BE49-F238E27FC236}">
                <a16:creationId xmlns="" xmlns:a16="http://schemas.microsoft.com/office/drawing/2014/main" id="{7F18666A-BD6F-4405-854D-6100925F927D}"/>
              </a:ext>
            </a:extLst>
          </p:cNvPr>
          <p:cNvSpPr>
            <a:spLocks noGrp="1"/>
          </p:cNvSpPr>
          <p:nvPr>
            <p:ph type="subTitle" idx="1"/>
          </p:nvPr>
        </p:nvSpPr>
        <p:spPr>
          <a:xfrm>
            <a:off x="5594384" y="4645578"/>
            <a:ext cx="2957589" cy="713847"/>
          </a:xfrm>
        </p:spPr>
        <p:txBody>
          <a:bodyPr>
            <a:noAutofit/>
          </a:bodyPr>
          <a:lstStyle>
            <a:lvl1pPr marL="0" indent="0" algn="r">
              <a:lnSpc>
                <a:spcPct val="100000"/>
              </a:lnSpc>
              <a:spcBef>
                <a:spcPts val="0"/>
              </a:spcBef>
              <a:buNone/>
              <a:defRPr sz="1400" b="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pl-PL" dirty="0"/>
          </a:p>
        </p:txBody>
      </p:sp>
      <p:pic>
        <p:nvPicPr>
          <p:cNvPr id="8" name="Obraz 7">
            <a:extLst>
              <a:ext uri="{FF2B5EF4-FFF2-40B4-BE49-F238E27FC236}">
                <a16:creationId xmlns="" xmlns:a16="http://schemas.microsoft.com/office/drawing/2014/main" id="{98241FF8-96C3-4270-B818-1DECF3FE07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0430" y="607476"/>
            <a:ext cx="3981543" cy="961174"/>
          </a:xfrm>
          <a:prstGeom prst="rect">
            <a:avLst/>
          </a:prstGeom>
        </p:spPr>
      </p:pic>
      <p:pic>
        <p:nvPicPr>
          <p:cNvPr id="9" name="Obraz 8">
            <a:extLst>
              <a:ext uri="{FF2B5EF4-FFF2-40B4-BE49-F238E27FC236}">
                <a16:creationId xmlns="" xmlns:a16="http://schemas.microsoft.com/office/drawing/2014/main" id="{8ED08511-6859-4BB3-AFDD-904E80C42A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5503" y="6086482"/>
            <a:ext cx="989747" cy="424730"/>
          </a:xfrm>
          <a:prstGeom prst="rect">
            <a:avLst/>
          </a:prstGeom>
        </p:spPr>
      </p:pic>
    </p:spTree>
    <p:extLst>
      <p:ext uri="{BB962C8B-B14F-4D97-AF65-F5344CB8AC3E}">
        <p14:creationId xmlns:p14="http://schemas.microsoft.com/office/powerpoint/2010/main" val="1574495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55893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92962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58358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783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021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59165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09346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04515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53585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61171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41193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8326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62250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1856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0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75321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19587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08195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1396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8884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675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1076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55580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82485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900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46088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371310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71765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634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9907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17916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8435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76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892915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59124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80724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091660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38779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80719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24026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229435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467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66997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31977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23253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96036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89038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03399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5783494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0147399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7698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5751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34549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92940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444028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0130403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99266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13553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278421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155465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429389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7163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C190CA1-4CD6-40A8-91E5-2062C20F9204}" type="datetimeFigureOut">
              <a:rPr lang="pl-PL" smtClean="0"/>
              <a:pPr/>
              <a:t>2021-11-08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529A340-231E-4775-9543-3D713FE7ED66}" type="slidenum">
              <a:rPr lang="pl-PL" smtClean="0"/>
              <a:pPr/>
              <a:t>‹#›</a:t>
            </a:fld>
            <a:endParaRPr lang="pl-PL"/>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654578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4723548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7671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149899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489107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9263243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26465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248480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89032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0996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jp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jp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jp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90CA1-4CD6-40A8-91E5-2062C20F9204}" type="datetimeFigureOut">
              <a:rPr lang="pl-PL" smtClean="0"/>
              <a:pPr/>
              <a:t>2021-11-08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9A340-231E-4775-9543-3D713FE7ED6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329121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235775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 xmlns:a16="http://schemas.microsoft.com/office/drawing/2014/main" id="{5734B7C6-BDDC-4337-AF9A-76EF4AD2E7B8}"/>
              </a:ext>
            </a:extLst>
          </p:cNvPr>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 xmlns:a16="http://schemas.microsoft.com/office/drawing/2014/main" id="{88A4581F-7055-43EE-AFFD-CD47FEB9DB0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Edytuj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5" name="Symbol zastępczy stopki 4">
            <a:extLst>
              <a:ext uri="{FF2B5EF4-FFF2-40B4-BE49-F238E27FC236}">
                <a16:creationId xmlns="" xmlns:a16="http://schemas.microsoft.com/office/drawing/2014/main" id="{B7416B04-3E15-49A8-898B-98AED269876B}"/>
              </a:ext>
            </a:extLst>
          </p:cNvPr>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l-PL" dirty="0">
              <a:solidFill>
                <a:prstClr val="black">
                  <a:tint val="75000"/>
                </a:prstClr>
              </a:solidFill>
            </a:endParaRPr>
          </a:p>
        </p:txBody>
      </p:sp>
      <p:sp>
        <p:nvSpPr>
          <p:cNvPr id="6" name="Symbol zastępczy numeru slajdu 5">
            <a:extLst>
              <a:ext uri="{FF2B5EF4-FFF2-40B4-BE49-F238E27FC236}">
                <a16:creationId xmlns="" xmlns:a16="http://schemas.microsoft.com/office/drawing/2014/main" id="{DF59730B-A523-4F75-A047-279A8CEA04D0}"/>
              </a:ext>
            </a:extLst>
          </p:cNvPr>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FE8F4AA-F2C8-4E53-9F0E-FF2A521B2619}" type="slidenum">
              <a:rPr lang="pl-PL">
                <a:solidFill>
                  <a:prstClr val="black">
                    <a:tint val="75000"/>
                  </a:prstClr>
                </a:solidFill>
              </a:rPr>
              <a:pPr>
                <a:defRPr/>
              </a:pPr>
              <a:t>‹#›</a:t>
            </a:fld>
            <a:endParaRPr lang="pl-PL" dirty="0">
              <a:solidFill>
                <a:prstClr val="black">
                  <a:tint val="75000"/>
                </a:prstClr>
              </a:solidFill>
            </a:endParaRPr>
          </a:p>
        </p:txBody>
      </p:sp>
    </p:spTree>
    <p:extLst>
      <p:ext uri="{BB962C8B-B14F-4D97-AF65-F5344CB8AC3E}">
        <p14:creationId xmlns:p14="http://schemas.microsoft.com/office/powerpoint/2010/main" val="331057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5091170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9684502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3213061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726289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589550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D967A-38ED-45FB-8AC6-7A5194711817}" type="datetimeFigureOut">
              <a:rPr lang="pl-PL" smtClean="0">
                <a:solidFill>
                  <a:prstClr val="black">
                    <a:tint val="75000"/>
                  </a:prstClr>
                </a:solidFill>
              </a:rPr>
              <a:pPr/>
              <a:t>2021-11-08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C1A5A-C328-406D-A3AA-648E58362DD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5900005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passport-photo.online/pl/zdjecie-linkedin"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passport-photo.online/pl/zdjecia-do-c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9.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package" Target="../embeddings/Dokument_programu_Microsoft_Word1.docx"/><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6.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3.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package" Target="../embeddings/Dokument_programu_Microsoft_Word2.docx"/><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5.xml"/><Relationship Id="rId1" Type="http://schemas.openxmlformats.org/officeDocument/2006/relationships/vmlDrawing" Target="../drawings/vmlDrawing3.vml"/><Relationship Id="rId5" Type="http://schemas.openxmlformats.org/officeDocument/2006/relationships/image" Target="../media/image51.png"/><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5.xml"/><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www.google.pl/url?sa=i&amp;rct=j&amp;q=&amp;esrc=s&amp;source=images&amp;cd=&amp;cad=rja&amp;uact=8&amp;ved=0ahUKEwibjMTkgdLMAhXpE5oKHeD6A6YQjRwIBw&amp;url=http://www.fakt.pl/prawo/przycisk-lubie-to-moze-naruszac-prawo-,artykuly,619915.html&amp;psig=AFQjCNEl-btYXdMdRXzE3ffjfD6URqq41A&amp;ust=1463055816147696"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1115616" y="548680"/>
            <a:ext cx="6306494" cy="1779110"/>
          </a:xfrm>
          <a:solidFill>
            <a:schemeClr val="bg1"/>
          </a:solidFill>
        </p:spPr>
        <p:txBody>
          <a:bodyPr>
            <a:noAutofit/>
          </a:bodyPr>
          <a:lstStyle/>
          <a:p>
            <a:r>
              <a:rPr lang="pl-PL" sz="2400" b="1" dirty="0" smtClean="0">
                <a:latin typeface="+mn-lt"/>
              </a:rPr>
              <a:t>Potrzeby lokalnego i regionalnego rynku pracy – wspomaganie szkół w zakresie wyboru zawodu i edukacji zawodowej</a:t>
            </a:r>
            <a:endParaRPr lang="pl-PL" sz="2400" b="1" dirty="0">
              <a:latin typeface="+mn-lt"/>
            </a:endParaRPr>
          </a:p>
        </p:txBody>
      </p:sp>
      <p:sp>
        <p:nvSpPr>
          <p:cNvPr id="3" name="Tytuł 1"/>
          <p:cNvSpPr txBox="1">
            <a:spLocks/>
          </p:cNvSpPr>
          <p:nvPr/>
        </p:nvSpPr>
        <p:spPr>
          <a:xfrm>
            <a:off x="2051720" y="5805264"/>
            <a:ext cx="3960440" cy="70013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1400" b="1" dirty="0"/>
              <a:t>Nowy Staw, 09 listopad </a:t>
            </a:r>
            <a:r>
              <a:rPr lang="pl-PL" sz="1400" b="1" dirty="0" smtClean="0"/>
              <a:t>2021r.</a:t>
            </a:r>
            <a:endParaRPr lang="pl-PL"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484784"/>
            <a:ext cx="7560840" cy="1143000"/>
          </a:xfrm>
        </p:spPr>
        <p:txBody>
          <a:bodyPr>
            <a:normAutofit fontScale="90000"/>
          </a:bodyPr>
          <a:lstStyle/>
          <a:p>
            <a:r>
              <a:rPr lang="pl-PL" b="1" dirty="0"/>
              <a:t/>
            </a:r>
            <a:br>
              <a:rPr lang="pl-PL" b="1" dirty="0"/>
            </a:br>
            <a:endParaRPr lang="pl-PL" dirty="0"/>
          </a:p>
        </p:txBody>
      </p:sp>
      <p:sp>
        <p:nvSpPr>
          <p:cNvPr id="3" name="Symbol zastępczy zawartości 2"/>
          <p:cNvSpPr>
            <a:spLocks noGrp="1"/>
          </p:cNvSpPr>
          <p:nvPr>
            <p:ph idx="1"/>
          </p:nvPr>
        </p:nvSpPr>
        <p:spPr/>
        <p:txBody>
          <a:bodyPr>
            <a:normAutofit/>
          </a:bodyPr>
          <a:lstStyle/>
          <a:p>
            <a:pPr marL="0" indent="0" algn="ctr">
              <a:buNone/>
            </a:pPr>
            <a:endParaRPr lang="pl-PL" sz="11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8912" y="6525344"/>
            <a:ext cx="6110647" cy="343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628800"/>
            <a:ext cx="6840760" cy="3847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28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908720"/>
            <a:ext cx="7560840" cy="1143000"/>
          </a:xfrm>
        </p:spPr>
        <p:txBody>
          <a:bodyPr>
            <a:normAutofit fontScale="90000"/>
          </a:bodyPr>
          <a:lstStyle/>
          <a:p>
            <a:r>
              <a:rPr lang="pl-PL" b="1" dirty="0"/>
              <a:t/>
            </a:r>
            <a:br>
              <a:rPr lang="pl-PL" b="1" dirty="0"/>
            </a:br>
            <a:endParaRPr lang="pl-PL" dirty="0"/>
          </a:p>
        </p:txBody>
      </p:sp>
      <p:sp>
        <p:nvSpPr>
          <p:cNvPr id="3" name="Symbol zastępczy zawartości 2"/>
          <p:cNvSpPr>
            <a:spLocks noGrp="1"/>
          </p:cNvSpPr>
          <p:nvPr>
            <p:ph idx="1"/>
          </p:nvPr>
        </p:nvSpPr>
        <p:spPr>
          <a:xfrm>
            <a:off x="421196" y="620688"/>
            <a:ext cx="8229600" cy="4525963"/>
          </a:xfrm>
        </p:spPr>
        <p:txBody>
          <a:bodyPr>
            <a:normAutofit/>
          </a:bodyPr>
          <a:lstStyle/>
          <a:p>
            <a:pPr marL="0" indent="0" algn="ctr">
              <a:buNone/>
            </a:pPr>
            <a:r>
              <a:rPr lang="pl-PL" sz="1600" b="1" dirty="0" smtClean="0"/>
              <a:t>Zintegrowana Strategia Umiejętności 2030 </a:t>
            </a:r>
          </a:p>
          <a:p>
            <a:pPr marL="0" indent="0" algn="ctr">
              <a:buNone/>
            </a:pPr>
            <a:r>
              <a:rPr lang="pl-PL" sz="1600" b="1" dirty="0" smtClean="0"/>
              <a:t>– dokument w randze polityki publicznej </a:t>
            </a:r>
          </a:p>
          <a:p>
            <a:pPr marL="0" indent="0" algn="ctr">
              <a:buNone/>
            </a:pPr>
            <a:r>
              <a:rPr lang="pl-PL" sz="1600" b="1" dirty="0" smtClean="0"/>
              <a:t>Wskazuje kluczowe kierunki w interwencji Państwa w zakresie rozwoju umiejętności </a:t>
            </a:r>
          </a:p>
          <a:p>
            <a:pPr marL="0" indent="0" algn="ctr">
              <a:buNone/>
            </a:pPr>
            <a:endParaRPr lang="pl-PL" sz="1100" b="1" dirty="0"/>
          </a:p>
          <a:p>
            <a:pPr marL="0" indent="0" algn="ctr">
              <a:buNone/>
            </a:pPr>
            <a:endParaRPr lang="pl-PL" sz="11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8912" y="6525344"/>
            <a:ext cx="6110647" cy="343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60848"/>
            <a:ext cx="370750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1584176" y="6347533"/>
            <a:ext cx="4572000" cy="276999"/>
          </a:xfrm>
          <a:prstGeom prst="rect">
            <a:avLst/>
          </a:prstGeom>
        </p:spPr>
        <p:txBody>
          <a:bodyPr>
            <a:spAutoFit/>
          </a:bodyPr>
          <a:lstStyle/>
          <a:p>
            <a:pPr algn="ctr"/>
            <a:r>
              <a:rPr lang="pl-PL" sz="1200" dirty="0" smtClean="0"/>
              <a:t>Źródło: Prof. Piotr Mikiewicz </a:t>
            </a:r>
            <a:endParaRPr lang="pl-PL" sz="1200"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760" y="2060848"/>
            <a:ext cx="6656739"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938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484784"/>
            <a:ext cx="7560840" cy="1143000"/>
          </a:xfrm>
        </p:spPr>
        <p:txBody>
          <a:bodyPr>
            <a:normAutofit fontScale="90000"/>
          </a:bodyPr>
          <a:lstStyle/>
          <a:p>
            <a:r>
              <a:rPr lang="pl-PL" b="1" dirty="0"/>
              <a:t/>
            </a:r>
            <a:br>
              <a:rPr lang="pl-PL" b="1" dirty="0"/>
            </a:br>
            <a:endParaRPr lang="pl-PL" dirty="0"/>
          </a:p>
        </p:txBody>
      </p:sp>
      <p:sp>
        <p:nvSpPr>
          <p:cNvPr id="3" name="Symbol zastępczy zawartości 2"/>
          <p:cNvSpPr>
            <a:spLocks noGrp="1"/>
          </p:cNvSpPr>
          <p:nvPr>
            <p:ph idx="1"/>
          </p:nvPr>
        </p:nvSpPr>
        <p:spPr/>
        <p:txBody>
          <a:bodyPr>
            <a:normAutofit/>
          </a:bodyPr>
          <a:lstStyle/>
          <a:p>
            <a:pPr algn="ctr"/>
            <a:endParaRPr lang="pl-PL" sz="1400" b="1" dirty="0"/>
          </a:p>
          <a:p>
            <a:pPr marL="0" indent="0" algn="ctr">
              <a:buNone/>
            </a:pPr>
            <a:r>
              <a:rPr lang="pl-PL" sz="1400" b="1" dirty="0"/>
              <a:t> </a:t>
            </a:r>
            <a:r>
              <a:rPr lang="pl-PL" sz="1400" b="1" dirty="0" smtClean="0"/>
              <a:t>ZSU 2030-  Polityka </a:t>
            </a:r>
            <a:r>
              <a:rPr lang="pl-PL" sz="1400" b="1" dirty="0"/>
              <a:t>na rzecz rozwijania umiejętności zgodnie z ideą uczenia się przez całe życie </a:t>
            </a:r>
            <a:endParaRPr lang="pl-PL" sz="1400" b="1" dirty="0" smtClean="0"/>
          </a:p>
          <a:p>
            <a:pPr marL="0" indent="0" algn="ctr">
              <a:buNone/>
            </a:pPr>
            <a:r>
              <a:rPr lang="pl-PL" sz="1400" b="1" dirty="0" smtClean="0"/>
              <a:t>Obszary </a:t>
            </a:r>
            <a:r>
              <a:rPr lang="pl-PL" sz="1400" b="1" dirty="0"/>
              <a:t>oddziaływania w ramach ZSU 2030 (część szczegółowa):</a:t>
            </a:r>
          </a:p>
          <a:p>
            <a:pPr marL="0" indent="0">
              <a:buNone/>
            </a:pPr>
            <a:endParaRPr lang="pl-PL" sz="1400" b="1" dirty="0"/>
          </a:p>
          <a:p>
            <a:r>
              <a:rPr lang="pl-PL" sz="1400" dirty="0"/>
              <a:t>Umiejętności podstawowe, przekrojowe i zawodowe dzieci, młodzieży i osób dorosłych.</a:t>
            </a:r>
          </a:p>
          <a:p>
            <a:r>
              <a:rPr lang="pl-PL" sz="1400" dirty="0"/>
              <a:t>Rozwijanie umiejętności w edukacji formalnej – kadry zarządzające.</a:t>
            </a:r>
          </a:p>
          <a:p>
            <a:r>
              <a:rPr lang="pl-PL" sz="1400" dirty="0"/>
              <a:t>Rozwijanie umiejętności w edukacji formalnej – kadry uczące.</a:t>
            </a:r>
          </a:p>
          <a:p>
            <a:r>
              <a:rPr lang="pl-PL" sz="1400" dirty="0"/>
              <a:t>Rozwijanie umiejętności poza edukacją formalną.</a:t>
            </a:r>
          </a:p>
          <a:p>
            <a:r>
              <a:rPr lang="pl-PL" sz="1400" dirty="0"/>
              <a:t>Rozwijanie i wykorzystanie umiejętności w miejscu pracy.</a:t>
            </a:r>
          </a:p>
          <a:p>
            <a:r>
              <a:rPr lang="pl-PL" sz="1400" dirty="0"/>
              <a:t>Doradztwo zawodowe.</a:t>
            </a:r>
          </a:p>
          <a:p>
            <a:r>
              <a:rPr lang="pl-PL" sz="1400" dirty="0"/>
              <a:t>Współpraca pracodawców z edukacją formalną i </a:t>
            </a:r>
            <a:r>
              <a:rPr lang="pl-PL" sz="1400" dirty="0" err="1"/>
              <a:t>pozaformalną</a:t>
            </a:r>
            <a:r>
              <a:rPr lang="pl-PL" sz="1400" dirty="0"/>
              <a:t>.</a:t>
            </a:r>
          </a:p>
          <a:p>
            <a:r>
              <a:rPr lang="pl-PL" sz="1400" dirty="0"/>
              <a:t>Planowanie uczenia się przez całe życie i potwierdzanie umiejętności.</a:t>
            </a:r>
          </a:p>
          <a:p>
            <a:pPr marL="0" indent="0" algn="ctr">
              <a:buNone/>
            </a:pPr>
            <a:endParaRPr lang="pl-PL" sz="11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88912" y="6525344"/>
            <a:ext cx="6110647" cy="343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557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2321496"/>
            <a:ext cx="7505550" cy="4536504"/>
          </a:xfrm>
        </p:spPr>
        <p:txBody>
          <a:bodyPr>
            <a:normAutofit/>
          </a:bodyPr>
          <a:lstStyle/>
          <a:p>
            <a:pPr>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800" dirty="0"/>
          </a:p>
          <a:p>
            <a:pPr marL="0" indent="0" algn="just">
              <a:buNone/>
            </a:pPr>
            <a:endParaRPr lang="pl-PL" sz="1800" dirty="0"/>
          </a:p>
          <a:p>
            <a:pPr marL="0" indent="0" algn="just">
              <a:buNone/>
            </a:pPr>
            <a:endParaRPr lang="pl-PL" sz="1800" dirty="0"/>
          </a:p>
          <a:p>
            <a:pPr marL="0" indent="0" algn="just">
              <a:buNone/>
            </a:pPr>
            <a:endParaRPr lang="pl-PL" sz="1800" dirty="0"/>
          </a:p>
        </p:txBody>
      </p:sp>
      <p:sp>
        <p:nvSpPr>
          <p:cNvPr id="5" name="Rectangle 1"/>
          <p:cNvSpPr>
            <a:spLocks noChangeArrowheads="1"/>
          </p:cNvSpPr>
          <p:nvPr/>
        </p:nvSpPr>
        <p:spPr bwMode="auto">
          <a:xfrm>
            <a:off x="1691680" y="557972"/>
            <a:ext cx="63263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1800" b="0" i="0" u="none" strike="noStrike" cap="none" normalizeH="0" baseline="0" dirty="0">
                <a:ln>
                  <a:noFill/>
                </a:ln>
                <a:solidFill>
                  <a:schemeClr val="tx1"/>
                </a:solidFill>
                <a:effectLst/>
                <a:latin typeface="Arial" pitchFamily="34" charset="0"/>
                <a:cs typeface="Arial" pitchFamily="34" charset="0"/>
              </a:rPr>
              <a:t/>
            </a:r>
            <a:br>
              <a:rPr kumimoji="0" lang="pl-PL" sz="1800" b="0" i="0" u="none" strike="noStrike" cap="none" normalizeH="0" baseline="0" dirty="0">
                <a:ln>
                  <a:noFill/>
                </a:ln>
                <a:solidFill>
                  <a:schemeClr val="tx1"/>
                </a:solidFill>
                <a:effectLst/>
                <a:latin typeface="Arial" pitchFamily="34" charset="0"/>
                <a:cs typeface="Arial" pitchFamily="34" charset="0"/>
              </a:rPr>
            </a:br>
            <a:endParaRPr kumimoji="0" lang="pl-PL" sz="1800" b="0" i="0" u="none" strike="noStrike" cap="none" normalizeH="0" baseline="0" dirty="0">
              <a:ln>
                <a:noFill/>
              </a:ln>
              <a:solidFill>
                <a:schemeClr val="tx1"/>
              </a:solidFill>
              <a:effectLst/>
              <a:latin typeface="Arial" pitchFamily="34" charset="0"/>
              <a:cs typeface="Arial" pitchFamily="34" charset="0"/>
            </a:endParaRPr>
          </a:p>
        </p:txBody>
      </p:sp>
      <p:sp>
        <p:nvSpPr>
          <p:cNvPr id="2" name="Prostokąt 1"/>
          <p:cNvSpPr/>
          <p:nvPr/>
        </p:nvSpPr>
        <p:spPr>
          <a:xfrm>
            <a:off x="2123728" y="1124744"/>
            <a:ext cx="4572000" cy="923330"/>
          </a:xfrm>
          <a:prstGeom prst="rect">
            <a:avLst/>
          </a:prstGeom>
        </p:spPr>
        <p:txBody>
          <a:bodyPr>
            <a:spAutoFit/>
          </a:bodyPr>
          <a:lstStyle/>
          <a:p>
            <a:pPr algn="ctr"/>
            <a:r>
              <a:rPr lang="pl-PL" b="1" dirty="0"/>
              <a:t>Kreuj obraz zawodowy - zrób profesjonalne zdjęcie</a:t>
            </a:r>
          </a:p>
          <a:p>
            <a:pPr algn="ctr"/>
            <a:r>
              <a:rPr lang="pl-PL" b="1" dirty="0"/>
              <a:t>do CV!</a:t>
            </a:r>
          </a:p>
        </p:txBody>
      </p:sp>
      <p:sp>
        <p:nvSpPr>
          <p:cNvPr id="6" name="Prostokąt 5"/>
          <p:cNvSpPr/>
          <p:nvPr/>
        </p:nvSpPr>
        <p:spPr>
          <a:xfrm>
            <a:off x="683568" y="1988840"/>
            <a:ext cx="6984776" cy="4185761"/>
          </a:xfrm>
          <a:prstGeom prst="rect">
            <a:avLst/>
          </a:prstGeom>
        </p:spPr>
        <p:txBody>
          <a:bodyPr wrap="square">
            <a:spAutoFit/>
          </a:bodyPr>
          <a:lstStyle/>
          <a:p>
            <a:pPr algn="just"/>
            <a:r>
              <a:rPr lang="pl-PL" sz="1400" dirty="0"/>
              <a:t>W związku z rozpoczęciem akcji: “Kreuj obraz zawodowy. Profesjonalne Zdjęcia do CV -</a:t>
            </a:r>
          </a:p>
          <a:p>
            <a:pPr algn="just"/>
            <a:r>
              <a:rPr lang="pl-PL" sz="1400" dirty="0"/>
              <a:t>Bezpłatne Udostępnienie Inteligentnego Kreatora Zdjęć do CV w celu podwyższenia</a:t>
            </a:r>
          </a:p>
          <a:p>
            <a:pPr algn="just"/>
            <a:r>
              <a:rPr lang="pl-PL" sz="1400" dirty="0"/>
              <a:t>konkurencyjności kandydata na rynku pracy” pod honorowym patronatem </a:t>
            </a:r>
            <a:r>
              <a:rPr lang="pl-PL" sz="1400" b="1" dirty="0"/>
              <a:t>Ministerstwa</a:t>
            </a:r>
          </a:p>
          <a:p>
            <a:pPr algn="just"/>
            <a:r>
              <a:rPr lang="pl-PL" sz="1400" b="1" dirty="0"/>
              <a:t>Rozwoju, Pracy i Technologii</a:t>
            </a:r>
            <a:r>
              <a:rPr lang="pl-PL" sz="1400" dirty="0"/>
              <a:t>, serwisy </a:t>
            </a:r>
            <a:r>
              <a:rPr lang="pl-PL" sz="1400" b="1" dirty="0"/>
              <a:t>Passport-</a:t>
            </a:r>
            <a:r>
              <a:rPr lang="pl-PL" sz="1400" b="1" dirty="0" err="1"/>
              <a:t>Photo.Online</a:t>
            </a:r>
            <a:r>
              <a:rPr lang="pl-PL" sz="1400" b="1" dirty="0"/>
              <a:t> </a:t>
            </a:r>
            <a:r>
              <a:rPr lang="pl-PL" sz="1400" dirty="0"/>
              <a:t>oraz </a:t>
            </a:r>
            <a:r>
              <a:rPr lang="pl-PL" sz="1400" b="1" dirty="0"/>
              <a:t>PhotoAiD.com</a:t>
            </a:r>
          </a:p>
          <a:p>
            <a:pPr algn="just"/>
            <a:r>
              <a:rPr lang="pl-PL" sz="1400" dirty="0"/>
              <a:t>przygotowały bezpłatne narzędzie umożliwiające stworzenie profesjonalnego zdjęcia na</a:t>
            </a:r>
          </a:p>
          <a:p>
            <a:pPr algn="just"/>
            <a:r>
              <a:rPr lang="pl-PL" sz="1400" dirty="0"/>
              <a:t>potrzeby CV.</a:t>
            </a:r>
          </a:p>
          <a:p>
            <a:pPr algn="just"/>
            <a:r>
              <a:rPr lang="pl-PL" sz="1400" dirty="0"/>
              <a:t>Passport Photo Online i </a:t>
            </a:r>
            <a:r>
              <a:rPr lang="pl-PL" sz="1400" dirty="0" err="1"/>
              <a:t>PhotoAiD</a:t>
            </a:r>
            <a:r>
              <a:rPr lang="pl-PL" sz="1400" dirty="0"/>
              <a:t> to platformy, które wykorzystując sztuczną inteligencję</a:t>
            </a:r>
          </a:p>
          <a:p>
            <a:pPr algn="just"/>
            <a:r>
              <a:rPr lang="pl-PL" sz="1400" dirty="0"/>
              <a:t>pozwalają na łatwe przygotowanie fotografii dokumentowej, na przykład: zdjęcia do</a:t>
            </a:r>
          </a:p>
          <a:p>
            <a:pPr algn="just"/>
            <a:r>
              <a:rPr lang="pl-PL" sz="1400" dirty="0"/>
              <a:t>paszportu, wizy, dowodu osobistego czy prawa jazdy. Jednak możliwość serwisów na tym</a:t>
            </a:r>
          </a:p>
          <a:p>
            <a:pPr algn="just"/>
            <a:r>
              <a:rPr lang="pl-PL" sz="1400" dirty="0"/>
              <a:t>się nie kończy! Dzięki generatorowi zdjęć można również stworzyć idealną fotografię do CV.</a:t>
            </a:r>
          </a:p>
          <a:p>
            <a:pPr algn="just"/>
            <a:endParaRPr lang="pl-PL" sz="1400" dirty="0"/>
          </a:p>
          <a:p>
            <a:pPr algn="ctr"/>
            <a:endParaRPr lang="pl-PL" sz="1400" dirty="0"/>
          </a:p>
          <a:p>
            <a:pPr algn="ctr"/>
            <a:r>
              <a:rPr lang="pl-PL" sz="1400" dirty="0"/>
              <a:t>Kreator zdjęcia do </a:t>
            </a:r>
            <a:r>
              <a:rPr lang="pl-PL" sz="1400" dirty="0" err="1"/>
              <a:t>LinkedIn</a:t>
            </a:r>
            <a:r>
              <a:rPr lang="pl-PL" sz="1400" dirty="0"/>
              <a:t>:</a:t>
            </a:r>
          </a:p>
          <a:p>
            <a:pPr algn="ctr"/>
            <a:r>
              <a:rPr lang="pl-PL" sz="1400" u="sng" dirty="0">
                <a:hlinkClick r:id="rId3"/>
              </a:rPr>
              <a:t>https://passport-photo.online/pl/zdjecie-linkedin</a:t>
            </a:r>
            <a:endParaRPr lang="pl-PL" sz="1400" dirty="0"/>
          </a:p>
          <a:p>
            <a:pPr algn="ctr"/>
            <a:r>
              <a:rPr lang="pl-PL" sz="1400" dirty="0"/>
              <a:t> </a:t>
            </a:r>
          </a:p>
          <a:p>
            <a:pPr algn="ctr"/>
            <a:r>
              <a:rPr lang="pl-PL" sz="1400" dirty="0"/>
              <a:t>Kreator zdjęcia do CV:</a:t>
            </a:r>
          </a:p>
          <a:p>
            <a:pPr algn="ctr"/>
            <a:r>
              <a:rPr lang="pl-PL" sz="1400" u="sng" dirty="0">
                <a:hlinkClick r:id="rId4"/>
              </a:rPr>
              <a:t>https://passport-photo.online/pl/zdjecia-do-cv</a:t>
            </a:r>
            <a:endParaRPr lang="pl-PL" sz="1400" dirty="0"/>
          </a:p>
          <a:p>
            <a:pPr algn="just"/>
            <a:endParaRPr lang="pl-PL" sz="1400" dirty="0"/>
          </a:p>
        </p:txBody>
      </p:sp>
    </p:spTree>
    <p:extLst>
      <p:ext uri="{BB962C8B-B14F-4D97-AF65-F5344CB8AC3E}">
        <p14:creationId xmlns:p14="http://schemas.microsoft.com/office/powerpoint/2010/main" val="33884633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zaokrąglony 1"/>
          <p:cNvSpPr/>
          <p:nvPr/>
        </p:nvSpPr>
        <p:spPr>
          <a:xfrm>
            <a:off x="4071934" y="214290"/>
            <a:ext cx="5072066" cy="1000132"/>
          </a:xfrm>
          <a:prstGeom prst="roundRect">
            <a:avLst/>
          </a:prstGeom>
          <a:solidFill>
            <a:srgbClr val="C00000"/>
          </a:solidFill>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a:lstStyle/>
          <a:p>
            <a:pPr algn="r">
              <a:defRPr/>
            </a:pPr>
            <a:endParaRPr lang="pl-PL" b="1" dirty="0">
              <a:solidFill>
                <a:prstClr val="white"/>
              </a:solidFill>
            </a:endParaRPr>
          </a:p>
          <a:p>
            <a:pPr algn="r">
              <a:defRPr/>
            </a:pPr>
            <a:r>
              <a:rPr lang="pl-PL" b="1" dirty="0">
                <a:solidFill>
                  <a:prstClr val="white"/>
                </a:solidFill>
                <a:latin typeface="Arial" pitchFamily="34" charset="0"/>
                <a:cs typeface="Arial" pitchFamily="34" charset="0"/>
              </a:rPr>
              <a:t>Jesteśmy organizatorem</a:t>
            </a:r>
          </a:p>
          <a:p>
            <a:pPr algn="r">
              <a:defRPr/>
            </a:pPr>
            <a:r>
              <a:rPr lang="pl-PL" b="1" dirty="0">
                <a:solidFill>
                  <a:prstClr val="white"/>
                </a:solidFill>
                <a:latin typeface="Arial" pitchFamily="34" charset="0"/>
                <a:cs typeface="Arial" pitchFamily="34" charset="0"/>
              </a:rPr>
              <a:t> Światowego Tygodnia Przedsiębiorczości</a:t>
            </a:r>
          </a:p>
        </p:txBody>
      </p:sp>
      <p:sp>
        <p:nvSpPr>
          <p:cNvPr id="19462" name="AutoShape 4" descr="Znalezione obrazy dla zapytania pup malbork tydzień przedsiębiorczośc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pl-PL">
              <a:solidFill>
                <a:prstClr val="black"/>
              </a:solidFill>
              <a:latin typeface="Constantia" pitchFamily="18" charset="0"/>
            </a:endParaRPr>
          </a:p>
        </p:txBody>
      </p:sp>
      <p:sp>
        <p:nvSpPr>
          <p:cNvPr id="19463" name="AutoShape 6" descr="Znalezione obrazy dla zapytania pup malbork tydzień przedsiębiorczośc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pl-PL">
              <a:solidFill>
                <a:prstClr val="black"/>
              </a:solidFill>
              <a:latin typeface="Constantia" pitchFamily="18" charset="0"/>
            </a:endParaRPr>
          </a:p>
        </p:txBody>
      </p:sp>
      <p:pic>
        <p:nvPicPr>
          <p:cNvPr id="9" name="Obraz 8" descr="\\Pupmalbork\arch_media\FOTO\TARGI GIELDA\IDG\IDG 15.11.2017\12.11.17\5.jpg"/>
          <p:cNvPicPr/>
          <p:nvPr/>
        </p:nvPicPr>
        <p:blipFill>
          <a:blip r:embed="rId2" cstate="print"/>
          <a:srcRect/>
          <a:stretch>
            <a:fillRect/>
          </a:stretch>
        </p:blipFill>
        <p:spPr bwMode="auto">
          <a:xfrm>
            <a:off x="5004048" y="1916832"/>
            <a:ext cx="3857652" cy="2428878"/>
          </a:xfrm>
          <a:prstGeom prst="rect">
            <a:avLst/>
          </a:prstGeom>
          <a:ln>
            <a:noFill/>
          </a:ln>
          <a:effectLst>
            <a:softEdge rad="112500"/>
          </a:effectLst>
        </p:spPr>
      </p:pic>
      <p:pic>
        <p:nvPicPr>
          <p:cNvPr id="14" name="Obraz 13" descr="\\Pupmalbork\arch_media\FOTO\TARGI GIELDA\IDG\IDG 17.11.2016\DSC_7363.JPG"/>
          <p:cNvPicPr/>
          <p:nvPr/>
        </p:nvPicPr>
        <p:blipFill>
          <a:blip r:embed="rId3" cstate="print"/>
          <a:srcRect/>
          <a:stretch>
            <a:fillRect/>
          </a:stretch>
        </p:blipFill>
        <p:spPr bwMode="auto">
          <a:xfrm>
            <a:off x="3347864" y="4293096"/>
            <a:ext cx="3000396" cy="2000264"/>
          </a:xfrm>
          <a:prstGeom prst="rect">
            <a:avLst/>
          </a:prstGeom>
          <a:ln>
            <a:noFill/>
          </a:ln>
          <a:effectLst>
            <a:softEdge rad="112500"/>
          </a:effectLst>
        </p:spPr>
      </p:pic>
      <p:sp>
        <p:nvSpPr>
          <p:cNvPr id="3" name="Prostokąt 2"/>
          <p:cNvSpPr/>
          <p:nvPr/>
        </p:nvSpPr>
        <p:spPr>
          <a:xfrm>
            <a:off x="155575" y="1361249"/>
            <a:ext cx="4632449" cy="2369880"/>
          </a:xfrm>
          <a:prstGeom prst="rect">
            <a:avLst/>
          </a:prstGeom>
        </p:spPr>
        <p:txBody>
          <a:bodyPr wrap="square">
            <a:spAutoFit/>
          </a:bodyPr>
          <a:lstStyle/>
          <a:p>
            <a:pPr algn="ctr"/>
            <a:r>
              <a:rPr lang="pl-PL" b="1" u="sng" dirty="0">
                <a:solidFill>
                  <a:prstClr val="black"/>
                </a:solidFill>
                <a:latin typeface="Times New Roman" pitchFamily="18" charset="0"/>
                <a:cs typeface="Times New Roman" pitchFamily="18" charset="0"/>
              </a:rPr>
              <a:t>Światowy tydzień Przedsiębiorczości </a:t>
            </a:r>
          </a:p>
          <a:p>
            <a:pPr algn="just"/>
            <a:endParaRPr lang="pl-PL" b="1" dirty="0">
              <a:solidFill>
                <a:prstClr val="black"/>
              </a:solidFill>
              <a:latin typeface="Times New Roman" pitchFamily="18" charset="0"/>
              <a:cs typeface="Times New Roman" pitchFamily="18" charset="0"/>
            </a:endParaRPr>
          </a:p>
          <a:p>
            <a:pPr marL="285750" indent="-285750" algn="just">
              <a:buFont typeface="Arial" pitchFamily="34" charset="0"/>
              <a:buChar char="•"/>
            </a:pPr>
            <a:r>
              <a:rPr lang="pl-PL" sz="1400" dirty="0">
                <a:solidFill>
                  <a:prstClr val="black"/>
                </a:solidFill>
                <a:latin typeface="Times New Roman" pitchFamily="18" charset="0"/>
                <a:cs typeface="Times New Roman" pitchFamily="18" charset="0"/>
              </a:rPr>
              <a:t>Gra Miejska dla młodzieży szkół średnich: Myślę „Inicjatywność” - mówię „Młodość” – widzę „Nowe spojrzenie na potencjał miasta</a:t>
            </a:r>
          </a:p>
          <a:p>
            <a:pPr marL="285750" indent="-285750" algn="just">
              <a:buFont typeface="Arial" pitchFamily="34" charset="0"/>
              <a:buChar char="•"/>
            </a:pPr>
            <a:r>
              <a:rPr lang="pl-PL" sz="1400" dirty="0">
                <a:solidFill>
                  <a:prstClr val="black"/>
                </a:solidFill>
                <a:latin typeface="Times New Roman" pitchFamily="18" charset="0"/>
                <a:cs typeface="Times New Roman" pitchFamily="18" charset="0"/>
              </a:rPr>
              <a:t>IDG</a:t>
            </a:r>
          </a:p>
          <a:p>
            <a:pPr marL="285750" indent="-285750" algn="just">
              <a:buFont typeface="Arial" pitchFamily="34" charset="0"/>
              <a:buChar char="•"/>
            </a:pPr>
            <a:r>
              <a:rPr lang="pl-PL" sz="1400" dirty="0">
                <a:solidFill>
                  <a:prstClr val="black"/>
                </a:solidFill>
                <a:latin typeface="Times New Roman" pitchFamily="18" charset="0"/>
                <a:cs typeface="Times New Roman" pitchFamily="18" charset="0"/>
              </a:rPr>
              <a:t>Wizyty u pracodawców</a:t>
            </a:r>
          </a:p>
          <a:p>
            <a:pPr marL="285750" indent="-285750" algn="just">
              <a:buFont typeface="Arial" pitchFamily="34" charset="0"/>
              <a:buChar char="•"/>
            </a:pPr>
            <a:r>
              <a:rPr lang="pl-PL" sz="1400" dirty="0">
                <a:solidFill>
                  <a:prstClr val="black"/>
                </a:solidFill>
                <a:latin typeface="Times New Roman" pitchFamily="18" charset="0"/>
                <a:cs typeface="Times New Roman" pitchFamily="18" charset="0"/>
              </a:rPr>
              <a:t>Warsztaty dla uczniów szkół podstawowych</a:t>
            </a:r>
          </a:p>
          <a:p>
            <a:pPr marL="285750" indent="-285750" algn="just">
              <a:buFont typeface="Arial" pitchFamily="34" charset="0"/>
              <a:buChar char="•"/>
            </a:pPr>
            <a:r>
              <a:rPr lang="pl-PL" sz="1400" dirty="0">
                <a:solidFill>
                  <a:prstClr val="black"/>
                </a:solidFill>
                <a:latin typeface="Times New Roman" pitchFamily="18" charset="0"/>
                <a:cs typeface="Times New Roman" pitchFamily="18" charset="0"/>
              </a:rPr>
              <a:t>Warsztaty dla młodzieży szkół ponadpodstawowych</a:t>
            </a:r>
          </a:p>
          <a:p>
            <a:pPr marL="285750" indent="-285750" algn="just">
              <a:buFont typeface="Arial" pitchFamily="34" charset="0"/>
              <a:buChar char="•"/>
            </a:pPr>
            <a:r>
              <a:rPr lang="pl-PL" sz="1400" dirty="0">
                <a:solidFill>
                  <a:prstClr val="black"/>
                </a:solidFill>
                <a:latin typeface="Times New Roman" pitchFamily="18" charset="0"/>
                <a:cs typeface="Times New Roman" pitchFamily="18" charset="0"/>
              </a:rPr>
              <a:t>Warsztaty dla przedsiębiorców</a:t>
            </a:r>
          </a:p>
        </p:txBody>
      </p:sp>
      <p:pic>
        <p:nvPicPr>
          <p:cNvPr id="10" name="Picture 3" descr="C:\Users\JOARES~1\AppData\Local\Temp\DSC056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772" y="4876762"/>
            <a:ext cx="2616228" cy="1962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3" descr="C:\Users\JOARES~1\AppData\Local\Temp\IMG-20191119-WA0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90" y="5089017"/>
            <a:ext cx="3603432" cy="1749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1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2060848"/>
            <a:ext cx="7505550" cy="4536504"/>
          </a:xfrm>
        </p:spPr>
        <p:txBody>
          <a:bodyPr>
            <a:normAutofit/>
          </a:bodyPr>
          <a:lstStyle/>
          <a:p>
            <a:pPr>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800" dirty="0"/>
          </a:p>
          <a:p>
            <a:pPr marL="0" indent="0" algn="just">
              <a:buNone/>
            </a:pPr>
            <a:endParaRPr lang="pl-PL" sz="1800" dirty="0"/>
          </a:p>
          <a:p>
            <a:pPr marL="0" indent="0" algn="just">
              <a:buNone/>
            </a:pPr>
            <a:endParaRPr lang="pl-PL" sz="1800" dirty="0"/>
          </a:p>
          <a:p>
            <a:pPr marL="0" indent="0" algn="just">
              <a:buNone/>
            </a:pPr>
            <a:endParaRPr lang="pl-PL" sz="1800" dirty="0"/>
          </a:p>
        </p:txBody>
      </p:sp>
      <p:sp>
        <p:nvSpPr>
          <p:cNvPr id="5" name="Rectangle 1"/>
          <p:cNvSpPr>
            <a:spLocks noChangeArrowheads="1"/>
          </p:cNvSpPr>
          <p:nvPr/>
        </p:nvSpPr>
        <p:spPr bwMode="auto">
          <a:xfrm>
            <a:off x="1691680" y="557972"/>
            <a:ext cx="63263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1800" b="0" i="0" u="none" strike="noStrike" cap="none" normalizeH="0" baseline="0" dirty="0">
                <a:ln>
                  <a:noFill/>
                </a:ln>
                <a:solidFill>
                  <a:schemeClr val="tx1"/>
                </a:solidFill>
                <a:effectLst/>
                <a:latin typeface="Arial" pitchFamily="34" charset="0"/>
                <a:cs typeface="Arial" pitchFamily="34" charset="0"/>
              </a:rPr>
              <a:t/>
            </a:r>
            <a:br>
              <a:rPr kumimoji="0" lang="pl-PL" sz="1800" b="0" i="0" u="none" strike="noStrike" cap="none" normalizeH="0" baseline="0" dirty="0">
                <a:ln>
                  <a:noFill/>
                </a:ln>
                <a:solidFill>
                  <a:schemeClr val="tx1"/>
                </a:solidFill>
                <a:effectLst/>
                <a:latin typeface="Arial" pitchFamily="34" charset="0"/>
                <a:cs typeface="Arial" pitchFamily="34" charset="0"/>
              </a:rPr>
            </a:br>
            <a:endParaRPr kumimoji="0" lang="pl-PL" sz="1800" b="0" i="0" u="none" strike="noStrike" cap="none" normalizeH="0" baseline="0" dirty="0">
              <a:ln>
                <a:noFill/>
              </a:ln>
              <a:solidFill>
                <a:schemeClr val="tx1"/>
              </a:solidFill>
              <a:effectLst/>
              <a:latin typeface="Arial" pitchFamily="34" charset="0"/>
              <a:cs typeface="Arial" pitchFamily="34" charset="0"/>
            </a:endParaRPr>
          </a:p>
        </p:txBody>
      </p:sp>
      <p:pic>
        <p:nvPicPr>
          <p:cNvPr id="3074" name="Picture 2" descr="E:\Moje dokumenty\Doradztwo zawodowe_PUP\PLAKATY\SzkolaUczacaZawod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052736"/>
            <a:ext cx="3902075" cy="55165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Moje dokumenty\Doradztwo zawodowe_PUP\PLAKATY\przedsiebiorczos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2201" y="1036102"/>
            <a:ext cx="3913841" cy="553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86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700808"/>
            <a:ext cx="7344816" cy="4159363"/>
          </a:xfrm>
        </p:spPr>
        <p:txBody>
          <a:bodyPr>
            <a:normAutofit/>
          </a:bodyPr>
          <a:lstStyle/>
          <a:p>
            <a:pPr algn="just">
              <a:buNone/>
            </a:pPr>
            <a:r>
              <a:rPr lang="pl-PL" sz="2600" dirty="0"/>
              <a:t> </a:t>
            </a:r>
            <a:endParaRPr lang="pl-PL" dirty="0"/>
          </a:p>
        </p:txBody>
      </p:sp>
      <p:pic>
        <p:nvPicPr>
          <p:cNvPr id="3074" name="Picture 2" descr="E:\Moje dokumenty\IDG\2021\pdp2021 TV w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628800"/>
            <a:ext cx="7808868"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072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2060848"/>
            <a:ext cx="7505550" cy="4536504"/>
          </a:xfrm>
        </p:spPr>
        <p:txBody>
          <a:bodyPr>
            <a:normAutofit/>
          </a:bodyPr>
          <a:lstStyle/>
          <a:p>
            <a:pPr>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800" dirty="0"/>
          </a:p>
          <a:p>
            <a:pPr marL="0" indent="0" algn="just">
              <a:buNone/>
            </a:pPr>
            <a:endParaRPr lang="pl-PL" sz="1800" dirty="0"/>
          </a:p>
          <a:p>
            <a:pPr marL="0" indent="0" algn="just">
              <a:buNone/>
            </a:pPr>
            <a:endParaRPr lang="pl-PL" sz="1800" dirty="0"/>
          </a:p>
          <a:p>
            <a:pPr marL="0" indent="0" algn="just">
              <a:buNone/>
            </a:pPr>
            <a:endParaRPr lang="pl-PL" sz="1800" dirty="0"/>
          </a:p>
        </p:txBody>
      </p:sp>
      <p:sp>
        <p:nvSpPr>
          <p:cNvPr id="5" name="Rectangle 1"/>
          <p:cNvSpPr>
            <a:spLocks noChangeArrowheads="1"/>
          </p:cNvSpPr>
          <p:nvPr/>
        </p:nvSpPr>
        <p:spPr bwMode="auto">
          <a:xfrm>
            <a:off x="1691680" y="557972"/>
            <a:ext cx="63263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sz="1800" b="0" i="0" u="none" strike="noStrike" cap="none" normalizeH="0" baseline="0" dirty="0">
                <a:ln>
                  <a:noFill/>
                </a:ln>
                <a:solidFill>
                  <a:schemeClr val="tx1"/>
                </a:solidFill>
                <a:effectLst/>
                <a:latin typeface="Arial" pitchFamily="34" charset="0"/>
                <a:cs typeface="Arial" pitchFamily="34" charset="0"/>
              </a:rPr>
              <a:t/>
            </a:r>
            <a:br>
              <a:rPr kumimoji="0" lang="pl-PL" sz="1800" b="0" i="0" u="none" strike="noStrike" cap="none" normalizeH="0" baseline="0" dirty="0">
                <a:ln>
                  <a:noFill/>
                </a:ln>
                <a:solidFill>
                  <a:schemeClr val="tx1"/>
                </a:solidFill>
                <a:effectLst/>
                <a:latin typeface="Arial" pitchFamily="34" charset="0"/>
                <a:cs typeface="Arial" pitchFamily="34" charset="0"/>
              </a:rPr>
            </a:br>
            <a:endParaRPr kumimoji="0" lang="pl-PL" sz="1800" b="0" i="0" u="none" strike="noStrike" cap="none" normalizeH="0" baseline="0" dirty="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7324725"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6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4" name="Picture 2" descr="E:\Moje dokumenty\Doradztwo zawodowe_PUP\2021\SpotkaniaZeSzkołam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96752"/>
            <a:ext cx="3902075" cy="5516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Moje dokumenty\Doradztwo zawodowe_PUP\2021\TargiEdukacyjne.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196752"/>
            <a:ext cx="3868048" cy="5472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764704"/>
            <a:ext cx="7704856" cy="864095"/>
          </a:xfrm>
        </p:spPr>
        <p:txBody>
          <a:bodyPr>
            <a:normAutofit/>
          </a:bodyPr>
          <a:lstStyle/>
          <a:p>
            <a:r>
              <a:rPr lang="pl-PL" sz="2800" b="1" dirty="0"/>
              <a:t>Zajęcia z doradcą zawodowym w szkołach</a:t>
            </a:r>
          </a:p>
        </p:txBody>
      </p:sp>
      <p:sp>
        <p:nvSpPr>
          <p:cNvPr id="3" name="Symbol zastępczy zawartości 2"/>
          <p:cNvSpPr>
            <a:spLocks noGrp="1"/>
          </p:cNvSpPr>
          <p:nvPr>
            <p:ph idx="1"/>
          </p:nvPr>
        </p:nvSpPr>
        <p:spPr/>
        <p:txBody>
          <a:bodyPr/>
          <a:lstStyle/>
          <a:p>
            <a:endParaRPr lang="pl-PL" dirty="0"/>
          </a:p>
        </p:txBody>
      </p:sp>
      <p:pic>
        <p:nvPicPr>
          <p:cNvPr id="11266" name="Picture 2" descr="C:\Users\JOARES~1\AppData\Local\Temp\Bez%A0tytuł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72816"/>
            <a:ext cx="7834472" cy="48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902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700808"/>
            <a:ext cx="7344816" cy="4159363"/>
          </a:xfrm>
        </p:spPr>
        <p:txBody>
          <a:bodyPr>
            <a:normAutofit/>
          </a:bodyPr>
          <a:lstStyle/>
          <a:p>
            <a:pPr algn="just">
              <a:buNone/>
            </a:pPr>
            <a:r>
              <a:rPr lang="pl-PL" sz="2600" dirty="0"/>
              <a:t> </a:t>
            </a:r>
            <a:endParaRPr lang="pl-PL" dirty="0"/>
          </a:p>
        </p:txBody>
      </p:sp>
      <p:sp>
        <p:nvSpPr>
          <p:cNvPr id="4" name="Rectangle 1"/>
          <p:cNvSpPr>
            <a:spLocks noChangeArrowheads="1"/>
          </p:cNvSpPr>
          <p:nvPr/>
        </p:nvSpPr>
        <p:spPr bwMode="auto">
          <a:xfrm>
            <a:off x="1403648" y="1196752"/>
            <a:ext cx="632631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pl-PL" sz="1600" b="1" dirty="0"/>
              <a:t>Prognoza na rok 2022</a:t>
            </a:r>
          </a:p>
          <a:p>
            <a:pPr algn="ctr"/>
            <a:r>
              <a:rPr lang="pl-PL" sz="1600" dirty="0"/>
              <a:t>Województwo: pomorskie, Powiat: malborski</a:t>
            </a:r>
            <a:r>
              <a:rPr kumimoji="0" lang="pl-PL" sz="1800" b="0" i="0" u="none" strike="noStrike" cap="none" normalizeH="0" baseline="0" dirty="0">
                <a:ln>
                  <a:noFill/>
                </a:ln>
                <a:solidFill>
                  <a:schemeClr val="tx1"/>
                </a:solidFill>
                <a:effectLst/>
                <a:latin typeface="Arial" pitchFamily="34" charset="0"/>
                <a:cs typeface="Arial" pitchFamily="34" charset="0"/>
              </a:rPr>
              <a:t/>
            </a:r>
            <a:br>
              <a:rPr kumimoji="0" lang="pl-PL" sz="1800" b="0" i="0" u="none" strike="noStrike" cap="none" normalizeH="0" baseline="0" dirty="0">
                <a:ln>
                  <a:noFill/>
                </a:ln>
                <a:solidFill>
                  <a:schemeClr val="tx1"/>
                </a:solidFill>
                <a:effectLst/>
                <a:latin typeface="Arial" pitchFamily="34" charset="0"/>
                <a:cs typeface="Arial" pitchFamily="34" charset="0"/>
              </a:rPr>
            </a:br>
            <a:endParaRPr kumimoji="0" lang="pl-PL"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 name="Obiekt 1"/>
          <p:cNvGraphicFramePr>
            <a:graphicFrameLocks noChangeAspect="1"/>
          </p:cNvGraphicFramePr>
          <p:nvPr>
            <p:extLst>
              <p:ext uri="{D42A27DB-BD31-4B8C-83A1-F6EECF244321}">
                <p14:modId xmlns:p14="http://schemas.microsoft.com/office/powerpoint/2010/main" val="675671050"/>
              </p:ext>
            </p:extLst>
          </p:nvPr>
        </p:nvGraphicFramePr>
        <p:xfrm>
          <a:off x="323528" y="1916832"/>
          <a:ext cx="7910910" cy="5032829"/>
        </p:xfrm>
        <a:graphic>
          <a:graphicData uri="http://schemas.openxmlformats.org/presentationml/2006/ole">
            <mc:AlternateContent xmlns:mc="http://schemas.openxmlformats.org/markup-compatibility/2006">
              <mc:Choice xmlns:v="urn:schemas-microsoft-com:vml" Requires="v">
                <p:oleObj spid="_x0000_s1037" name="Dokument" r:id="rId5" imgW="9063286" imgH="5765535" progId="Word.Document.12">
                  <p:embed/>
                </p:oleObj>
              </mc:Choice>
              <mc:Fallback>
                <p:oleObj name="Dokument" r:id="rId5" imgW="9063286" imgH="5765535" progId="Word.Document.12">
                  <p:embed/>
                  <p:pic>
                    <p:nvPicPr>
                      <p:cNvPr id="0" name=""/>
                      <p:cNvPicPr/>
                      <p:nvPr/>
                    </p:nvPicPr>
                    <p:blipFill>
                      <a:blip r:embed="rId6"/>
                      <a:stretch>
                        <a:fillRect/>
                      </a:stretch>
                    </p:blipFill>
                    <p:spPr>
                      <a:xfrm>
                        <a:off x="323528" y="1916832"/>
                        <a:ext cx="7910910" cy="5032829"/>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pic>
        <p:nvPicPr>
          <p:cNvPr id="4098" name="Picture 2" descr="E:\Moje dokumenty\Doradztwo zawodowe_PUP\2021\IDG_Cashflow.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80728"/>
            <a:ext cx="3850293" cy="544455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Moje dokumenty\Doradztwo zawodowe_PUP\2021\IDG_ChłopskaSzkołaBiznes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1010521"/>
            <a:ext cx="3830067" cy="5414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4098" name="Picture 2" descr="E:\Moje dokumenty\Doradztwo zawodowe_PUP\PLAKATY\poradnictwo on-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43734"/>
            <a:ext cx="3744416" cy="52982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Moje dokumenty\Doradztwo zawodowe_PUP\PLAKATY\wstepna_selekcja.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283967" y="1343734"/>
            <a:ext cx="3747283" cy="529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0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Moje dokumenty\Doradztwo zawodowe_PUP\2021\TargiPracy kop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908721"/>
            <a:ext cx="3600400" cy="5090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joanresz\AppData\Local\Temp\DSC005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123949"/>
            <a:ext cx="3107393" cy="2329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Users\joanresz\AppData\Local\Temp\DSC006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134" y="3707722"/>
            <a:ext cx="3055243" cy="22910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486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zaokrąglony 1"/>
          <p:cNvSpPr/>
          <p:nvPr/>
        </p:nvSpPr>
        <p:spPr>
          <a:xfrm>
            <a:off x="5000628" y="571480"/>
            <a:ext cx="4143372" cy="642942"/>
          </a:xfrm>
          <a:prstGeom prst="roundRect">
            <a:avLst/>
          </a:prstGeom>
          <a:solidFill>
            <a:srgbClr val="C00000"/>
          </a:solidFill>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a:lstStyle/>
          <a:p>
            <a:pPr algn="r">
              <a:defRPr/>
            </a:pPr>
            <a:r>
              <a:rPr lang="pl-PL" b="1" dirty="0">
                <a:solidFill>
                  <a:prstClr val="white"/>
                </a:solidFill>
                <a:latin typeface="Arial" pitchFamily="34" charset="0"/>
                <a:cs typeface="Arial" pitchFamily="34" charset="0"/>
              </a:rPr>
              <a:t>Współpracujemy z  młodzieżą</a:t>
            </a:r>
          </a:p>
        </p:txBody>
      </p:sp>
      <p:pic>
        <p:nvPicPr>
          <p:cNvPr id="3" name="Picture 2" descr="C:\Users\IWOFRY~1\AppData\Local\Temp\26.JPG"/>
          <p:cNvPicPr>
            <a:picLocks noChangeAspect="1" noChangeArrowheads="1"/>
          </p:cNvPicPr>
          <p:nvPr/>
        </p:nvPicPr>
        <p:blipFill>
          <a:blip r:embed="rId2" cstate="print"/>
          <a:srcRect/>
          <a:stretch>
            <a:fillRect/>
          </a:stretch>
        </p:blipFill>
        <p:spPr bwMode="auto">
          <a:xfrm>
            <a:off x="285720" y="214290"/>
            <a:ext cx="4286280" cy="2829540"/>
          </a:xfrm>
          <a:prstGeom prst="rect">
            <a:avLst/>
          </a:prstGeom>
          <a:ln>
            <a:noFill/>
          </a:ln>
          <a:effectLst>
            <a:softEdge rad="112500"/>
          </a:effectLst>
        </p:spPr>
      </p:pic>
      <p:pic>
        <p:nvPicPr>
          <p:cNvPr id="57346" name="Picture 2" descr="C:\Users\IWOFRY~1\AppData\Local\Temp\46440368_313080132628945_4992696093423697920_n.jpg"/>
          <p:cNvPicPr>
            <a:picLocks noChangeAspect="1" noChangeArrowheads="1"/>
          </p:cNvPicPr>
          <p:nvPr/>
        </p:nvPicPr>
        <p:blipFill>
          <a:blip r:embed="rId3"/>
          <a:srcRect/>
          <a:stretch>
            <a:fillRect/>
          </a:stretch>
        </p:blipFill>
        <p:spPr bwMode="auto">
          <a:xfrm>
            <a:off x="4714876" y="1785926"/>
            <a:ext cx="4286280" cy="3214710"/>
          </a:xfrm>
          <a:prstGeom prst="rect">
            <a:avLst/>
          </a:prstGeom>
          <a:ln>
            <a:noFill/>
          </a:ln>
          <a:effectLst>
            <a:softEdge rad="112500"/>
          </a:effectLst>
        </p:spPr>
      </p:pic>
      <p:pic>
        <p:nvPicPr>
          <p:cNvPr id="5" name="Obraz 4"/>
          <p:cNvPicPr/>
          <p:nvPr/>
        </p:nvPicPr>
        <p:blipFill>
          <a:blip r:embed="rId4"/>
          <a:srcRect t="7273" r="30050" b="6493"/>
          <a:stretch>
            <a:fillRect/>
          </a:stretch>
        </p:blipFill>
        <p:spPr bwMode="auto">
          <a:xfrm>
            <a:off x="285720" y="3143248"/>
            <a:ext cx="4286280" cy="3233738"/>
          </a:xfrm>
          <a:prstGeom prst="rect">
            <a:avLst/>
          </a:prstGeom>
          <a:ln>
            <a:noFill/>
          </a:ln>
          <a:effectLst>
            <a:softEdge rad="112500"/>
          </a:effectLst>
        </p:spPr>
      </p:pic>
    </p:spTree>
    <p:extLst>
      <p:ext uri="{BB962C8B-B14F-4D97-AF65-F5344CB8AC3E}">
        <p14:creationId xmlns:p14="http://schemas.microsoft.com/office/powerpoint/2010/main" val="2842949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Prostokąt 2"/>
          <p:cNvSpPr/>
          <p:nvPr/>
        </p:nvSpPr>
        <p:spPr>
          <a:xfrm>
            <a:off x="1014" y="1231885"/>
            <a:ext cx="4572000" cy="646331"/>
          </a:xfrm>
          <a:prstGeom prst="rect">
            <a:avLst/>
          </a:prstGeom>
        </p:spPr>
        <p:txBody>
          <a:bodyPr>
            <a:spAutoFit/>
          </a:bodyPr>
          <a:lstStyle/>
          <a:p>
            <a:pPr algn="ctr"/>
            <a:r>
              <a:rPr lang="pl-PL" b="1" dirty="0"/>
              <a:t>LIDER AKTYWIZACJI OSÓB MŁODYCH POLPROM</a:t>
            </a:r>
            <a:endParaRPr lang="pl-PL" dirty="0"/>
          </a:p>
        </p:txBody>
      </p:sp>
      <p:pic>
        <p:nvPicPr>
          <p:cNvPr id="6147" name="Picture 3" descr="E:\Moje dokumenty\POLPROM\2021\MALBO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22" y="3356992"/>
            <a:ext cx="3180408" cy="21185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Moje dokumenty\POLPROM\2021\IMG-20211021-WA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735856"/>
            <a:ext cx="2664296" cy="5920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530" y="-4117"/>
            <a:ext cx="9162530" cy="686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07504" y="2989915"/>
            <a:ext cx="3024336" cy="1107996"/>
          </a:xfrm>
          <a:prstGeom prst="rect">
            <a:avLst/>
          </a:prstGeom>
          <a:noFill/>
        </p:spPr>
        <p:txBody>
          <a:bodyPr wrap="square" rtlCol="0">
            <a:spAutoFit/>
          </a:bodyPr>
          <a:lstStyle/>
          <a:p>
            <a:pPr algn="ctr"/>
            <a:r>
              <a:rPr lang="pl-PL" b="1" i="1" dirty="0">
                <a:solidFill>
                  <a:prstClr val="black"/>
                </a:solidFill>
              </a:rPr>
              <a:t>Młodzi mają klucz do naszej przyszłości a my mamy klucz do potencjału  </a:t>
            </a:r>
          </a:p>
          <a:p>
            <a:pPr algn="ctr"/>
            <a:r>
              <a:rPr lang="pl-PL" sz="1200" b="1" i="1" dirty="0">
                <a:solidFill>
                  <a:prstClr val="black"/>
                </a:solidFill>
              </a:rPr>
              <a:t>(Michał Zawadka)</a:t>
            </a:r>
          </a:p>
        </p:txBody>
      </p:sp>
    </p:spTree>
    <p:extLst>
      <p:ext uri="{BB962C8B-B14F-4D97-AF65-F5344CB8AC3E}">
        <p14:creationId xmlns:p14="http://schemas.microsoft.com/office/powerpoint/2010/main" val="679671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000" b="1" dirty="0">
                <a:latin typeface="Times New Roman" pitchFamily="18" charset="0"/>
                <a:cs typeface="Times New Roman" pitchFamily="18" charset="0"/>
              </a:rPr>
              <a:t/>
            </a:r>
            <a:br>
              <a:rPr lang="pl-PL" sz="2000" b="1" dirty="0">
                <a:latin typeface="Times New Roman" pitchFamily="18" charset="0"/>
                <a:cs typeface="Times New Roman" pitchFamily="18" charset="0"/>
              </a:rPr>
            </a:br>
            <a:endParaRPr lang="pl-PL" sz="2000" b="1" dirty="0">
              <a:latin typeface="Times New Roman" pitchFamily="18" charset="0"/>
              <a:cs typeface="Times New Roman" pitchFamily="18" charset="0"/>
            </a:endParaRPr>
          </a:p>
        </p:txBody>
      </p:sp>
      <p:sp>
        <p:nvSpPr>
          <p:cNvPr id="3" name="Symbol zastępczy zawartości 2"/>
          <p:cNvSpPr>
            <a:spLocks noGrp="1"/>
          </p:cNvSpPr>
          <p:nvPr>
            <p:ph idx="1"/>
          </p:nvPr>
        </p:nvSpPr>
        <p:spPr>
          <a:xfrm>
            <a:off x="251520" y="1052736"/>
            <a:ext cx="7920880" cy="4525963"/>
          </a:xfrm>
        </p:spPr>
        <p:txBody>
          <a:bodyPr>
            <a:noAutofit/>
          </a:bodyPr>
          <a:lstStyle/>
          <a:p>
            <a:pPr marL="0" indent="0" algn="ctr">
              <a:buNone/>
            </a:pPr>
            <a:r>
              <a:rPr lang="pl-PL" sz="2000" b="1" dirty="0">
                <a:latin typeface="Times New Roman" pitchFamily="18" charset="0"/>
                <a:ea typeface="Times New Roman"/>
                <a:cs typeface="Times New Roman" pitchFamily="18" charset="0"/>
              </a:rPr>
              <a:t>Projekt międzypokoleniowy realizowany w ramach projektu „</a:t>
            </a:r>
            <a:r>
              <a:rPr lang="pl-PL" sz="2000" b="1" dirty="0" err="1">
                <a:latin typeface="Times New Roman" pitchFamily="18" charset="0"/>
                <a:ea typeface="Times New Roman"/>
                <a:cs typeface="Times New Roman" pitchFamily="18" charset="0"/>
              </a:rPr>
              <a:t>Po@łączeni</a:t>
            </a:r>
            <a:r>
              <a:rPr lang="pl-PL" sz="2000" b="1" dirty="0">
                <a:latin typeface="Times New Roman" pitchFamily="18" charset="0"/>
                <a:ea typeface="Times New Roman"/>
                <a:cs typeface="Times New Roman" pitchFamily="18" charset="0"/>
              </a:rPr>
              <a:t>”, program „TU Zmieniam TU Mieszkam” finansowany</a:t>
            </a:r>
          </a:p>
          <a:p>
            <a:pPr marL="0" indent="0" algn="ctr">
              <a:buNone/>
            </a:pPr>
            <a:r>
              <a:rPr lang="pl-PL" sz="2000" b="1" dirty="0">
                <a:latin typeface="Times New Roman" pitchFamily="18" charset="0"/>
                <a:ea typeface="Times New Roman"/>
                <a:cs typeface="Times New Roman" pitchFamily="18" charset="0"/>
              </a:rPr>
              <a:t> przez </a:t>
            </a:r>
            <a:r>
              <a:rPr lang="pl-PL" sz="2000" b="1" dirty="0">
                <a:solidFill>
                  <a:srgbClr val="1F497D"/>
                </a:solidFill>
                <a:latin typeface="Times New Roman" pitchFamily="18" charset="0"/>
                <a:ea typeface="Times New Roman"/>
                <a:cs typeface="Times New Roman" pitchFamily="18" charset="0"/>
              </a:rPr>
              <a:t>@</a:t>
            </a:r>
            <a:r>
              <a:rPr lang="pl-PL" sz="2000" b="1" dirty="0" err="1">
                <a:solidFill>
                  <a:srgbClr val="1F497D"/>
                </a:solidFill>
                <a:latin typeface="Times New Roman" pitchFamily="18" charset="0"/>
                <a:ea typeface="Times New Roman"/>
                <a:cs typeface="Times New Roman" pitchFamily="18" charset="0"/>
              </a:rPr>
              <a:t>FundacjaSantander</a:t>
            </a:r>
            <a:r>
              <a:rPr lang="pl-PL" sz="2000" b="1" dirty="0">
                <a:solidFill>
                  <a:srgbClr val="1F497D"/>
                </a:solidFill>
                <a:latin typeface="Times New Roman" pitchFamily="18" charset="0"/>
                <a:ea typeface="Times New Roman"/>
                <a:cs typeface="Times New Roman" pitchFamily="18" charset="0"/>
              </a:rPr>
              <a:t>.</a:t>
            </a:r>
            <a:endParaRPr lang="pl-PL" sz="2000" b="1" dirty="0">
              <a:latin typeface="Times New Roman" pitchFamily="18" charset="0"/>
              <a:ea typeface="Times New Roman"/>
              <a:cs typeface="Times New Roman" pitchFamily="18" charset="0"/>
            </a:endParaRPr>
          </a:p>
          <a:p>
            <a:endParaRPr lang="pl-PL" sz="2000" dirty="0"/>
          </a:p>
        </p:txBody>
      </p:sp>
      <p:pic>
        <p:nvPicPr>
          <p:cNvPr id="2050" name="Picture 2" descr="C:\Users\JOARES~1\AppData\Local\Temp\IMG-20190322-WA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1" y="2348880"/>
            <a:ext cx="3803915" cy="213970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OARES~1\AppData\Local\Temp\IMG_20190321_160251_resized_20190322_0839083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306030"/>
            <a:ext cx="3273828" cy="43651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OARES~1\AppData\Local\Temp\IMG-20190322-WA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581128"/>
            <a:ext cx="3803912" cy="2139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58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483768" y="332656"/>
            <a:ext cx="6840760" cy="369332"/>
          </a:xfrm>
          <a:prstGeom prst="rect">
            <a:avLst/>
          </a:prstGeom>
        </p:spPr>
        <p:txBody>
          <a:bodyPr wrap="square">
            <a:spAutoFit/>
          </a:bodyPr>
          <a:lstStyle/>
          <a:p>
            <a:r>
              <a:rPr lang="pl-PL" b="1" dirty="0">
                <a:solidFill>
                  <a:prstClr val="white"/>
                </a:solidFill>
              </a:rPr>
              <a:t>SENIORZY na tle Pomorskiej Polityki Senioralnej</a:t>
            </a:r>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43" y="957543"/>
            <a:ext cx="6361127" cy="4315749"/>
          </a:xfrm>
          <a:prstGeom prst="rect">
            <a:avLst/>
          </a:prstGeom>
        </p:spPr>
      </p:pic>
      <p:sp>
        <p:nvSpPr>
          <p:cNvPr id="4" name="pole tekstowe 3"/>
          <p:cNvSpPr txBox="1"/>
          <p:nvPr/>
        </p:nvSpPr>
        <p:spPr>
          <a:xfrm>
            <a:off x="6403170" y="1099788"/>
            <a:ext cx="2740830" cy="4262705"/>
          </a:xfrm>
          <a:prstGeom prst="rect">
            <a:avLst/>
          </a:prstGeom>
          <a:noFill/>
        </p:spPr>
        <p:txBody>
          <a:bodyPr wrap="square" rtlCol="0">
            <a:spAutoFit/>
          </a:bodyPr>
          <a:lstStyle/>
          <a:p>
            <a:r>
              <a:rPr lang="pl-PL" sz="2000" b="1" dirty="0">
                <a:solidFill>
                  <a:srgbClr val="FF0000"/>
                </a:solidFill>
              </a:rPr>
              <a:t>Program </a:t>
            </a:r>
            <a:r>
              <a:rPr lang="pl-PL" sz="2000" b="1" dirty="0" err="1">
                <a:solidFill>
                  <a:srgbClr val="FF0000"/>
                </a:solidFill>
              </a:rPr>
              <a:t>Po@łączeni</a:t>
            </a:r>
            <a:endParaRPr lang="pl-PL" sz="2000" b="1" dirty="0">
              <a:solidFill>
                <a:srgbClr val="FF0000"/>
              </a:solidFill>
            </a:endParaRPr>
          </a:p>
          <a:p>
            <a:pPr marL="285750" indent="-285750">
              <a:spcBef>
                <a:spcPts val="600"/>
              </a:spcBef>
              <a:spcAft>
                <a:spcPts val="600"/>
              </a:spcAft>
              <a:buFontTx/>
              <a:buChar char="-"/>
            </a:pPr>
            <a:r>
              <a:rPr lang="pl-PL" b="1" dirty="0">
                <a:solidFill>
                  <a:prstClr val="black"/>
                </a:solidFill>
              </a:rPr>
              <a:t>integracja </a:t>
            </a:r>
            <a:br>
              <a:rPr lang="pl-PL" b="1" dirty="0">
                <a:solidFill>
                  <a:prstClr val="black"/>
                </a:solidFill>
              </a:rPr>
            </a:br>
            <a:r>
              <a:rPr lang="pl-PL" b="1" dirty="0">
                <a:solidFill>
                  <a:prstClr val="black"/>
                </a:solidFill>
              </a:rPr>
              <a:t>i aktywizacja międzypokoleniowa, </a:t>
            </a:r>
          </a:p>
          <a:p>
            <a:pPr marL="285750" indent="-285750">
              <a:spcBef>
                <a:spcPts val="600"/>
              </a:spcBef>
              <a:spcAft>
                <a:spcPts val="600"/>
              </a:spcAft>
              <a:buFontTx/>
              <a:buChar char="-"/>
            </a:pPr>
            <a:r>
              <a:rPr lang="pl-PL" b="1" dirty="0">
                <a:solidFill>
                  <a:prstClr val="black"/>
                </a:solidFill>
              </a:rPr>
              <a:t>budowanie więzi opartych na szacunku, </a:t>
            </a:r>
          </a:p>
          <a:p>
            <a:pPr marL="285750" indent="-285750">
              <a:spcBef>
                <a:spcPts val="600"/>
              </a:spcBef>
              <a:spcAft>
                <a:spcPts val="600"/>
              </a:spcAft>
              <a:buFontTx/>
              <a:buChar char="-"/>
            </a:pPr>
            <a:r>
              <a:rPr lang="pl-PL" b="1" dirty="0">
                <a:solidFill>
                  <a:prstClr val="black"/>
                </a:solidFill>
              </a:rPr>
              <a:t>wzmacnianie tożsamości lokalnej,</a:t>
            </a:r>
          </a:p>
          <a:p>
            <a:pPr marL="285750" indent="-285750">
              <a:spcBef>
                <a:spcPts val="600"/>
              </a:spcBef>
              <a:spcAft>
                <a:spcPts val="600"/>
              </a:spcAft>
              <a:buFontTx/>
              <a:buChar char="-"/>
            </a:pPr>
            <a:r>
              <a:rPr lang="pl-PL" b="1" dirty="0">
                <a:solidFill>
                  <a:prstClr val="black"/>
                </a:solidFill>
              </a:rPr>
              <a:t>wymiana wiedzy </a:t>
            </a:r>
            <a:br>
              <a:rPr lang="pl-PL" b="1" dirty="0">
                <a:solidFill>
                  <a:prstClr val="black"/>
                </a:solidFill>
              </a:rPr>
            </a:br>
            <a:r>
              <a:rPr lang="pl-PL" b="1" dirty="0">
                <a:solidFill>
                  <a:prstClr val="black"/>
                </a:solidFill>
              </a:rPr>
              <a:t>i doświadczenia osób przed 25 i po 50 roku życia</a:t>
            </a:r>
          </a:p>
        </p:txBody>
      </p:sp>
      <p:sp>
        <p:nvSpPr>
          <p:cNvPr id="5" name="pole tekstowe 4"/>
          <p:cNvSpPr txBox="1"/>
          <p:nvPr/>
        </p:nvSpPr>
        <p:spPr>
          <a:xfrm>
            <a:off x="13014" y="5733256"/>
            <a:ext cx="9130986" cy="923330"/>
          </a:xfrm>
          <a:prstGeom prst="rect">
            <a:avLst/>
          </a:prstGeom>
          <a:noFill/>
        </p:spPr>
        <p:txBody>
          <a:bodyPr wrap="square" rtlCol="0">
            <a:spAutoFit/>
          </a:bodyPr>
          <a:lstStyle/>
          <a:p>
            <a:r>
              <a:rPr lang="pl-PL" dirty="0">
                <a:solidFill>
                  <a:prstClr val="black"/>
                </a:solidFill>
              </a:rPr>
              <a:t>Laureat w kategorii „</a:t>
            </a:r>
            <a:r>
              <a:rPr lang="pl-PL" b="1" dirty="0">
                <a:solidFill>
                  <a:prstClr val="black"/>
                </a:solidFill>
              </a:rPr>
              <a:t>Samorząd przyjazny seniorom” w powiecie malborskim Powiatowy Urząd Pracy w Malborku.</a:t>
            </a:r>
            <a:r>
              <a:rPr lang="pl-PL" dirty="0">
                <a:solidFill>
                  <a:prstClr val="black"/>
                </a:solidFill>
              </a:rPr>
              <a:t> Kandydaturę zgłosiła jednostka samorządu terytorialnego z terenu województwa pomorskiego - Burmistrz Miasta Malborka.</a:t>
            </a:r>
          </a:p>
        </p:txBody>
      </p:sp>
    </p:spTree>
    <p:extLst>
      <p:ext uri="{BB962C8B-B14F-4D97-AF65-F5344CB8AC3E}">
        <p14:creationId xmlns:p14="http://schemas.microsoft.com/office/powerpoint/2010/main" val="12927635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548680"/>
            <a:ext cx="4464496" cy="614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639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4150"/>
            <a:ext cx="319962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808" y="2492896"/>
            <a:ext cx="4289833" cy="20841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844"/>
            <a:ext cx="4211513" cy="23689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722419"/>
            <a:ext cx="3816423" cy="21467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3808" y="4797152"/>
            <a:ext cx="4240077" cy="20599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846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700808"/>
            <a:ext cx="7344816" cy="4159363"/>
          </a:xfrm>
        </p:spPr>
        <p:txBody>
          <a:bodyPr>
            <a:normAutofit/>
          </a:bodyPr>
          <a:lstStyle/>
          <a:p>
            <a:pPr algn="just">
              <a:buNone/>
            </a:pPr>
            <a:r>
              <a:rPr lang="pl-PL" sz="2600" dirty="0"/>
              <a:t> </a:t>
            </a:r>
            <a:endParaRPr lang="pl-PL" dirty="0"/>
          </a:p>
        </p:txBody>
      </p:sp>
      <p:sp>
        <p:nvSpPr>
          <p:cNvPr id="5" name="Rectangle 1"/>
          <p:cNvSpPr>
            <a:spLocks noChangeArrowheads="1"/>
          </p:cNvSpPr>
          <p:nvPr/>
        </p:nvSpPr>
        <p:spPr bwMode="auto">
          <a:xfrm>
            <a:off x="4108450" y="1550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4108450" y="1550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l-PL"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9" name="Obiekt 8"/>
          <p:cNvGraphicFramePr>
            <a:graphicFrameLocks noChangeAspect="1"/>
          </p:cNvGraphicFramePr>
          <p:nvPr>
            <p:extLst>
              <p:ext uri="{D42A27DB-BD31-4B8C-83A1-F6EECF244321}">
                <p14:modId xmlns:p14="http://schemas.microsoft.com/office/powerpoint/2010/main" val="534381168"/>
              </p:ext>
            </p:extLst>
          </p:nvPr>
        </p:nvGraphicFramePr>
        <p:xfrm>
          <a:off x="0" y="2080929"/>
          <a:ext cx="8584058" cy="4752528"/>
        </p:xfrm>
        <a:graphic>
          <a:graphicData uri="http://schemas.openxmlformats.org/presentationml/2006/ole">
            <mc:AlternateContent xmlns:mc="http://schemas.openxmlformats.org/markup-compatibility/2006">
              <mc:Choice xmlns:v="urn:schemas-microsoft-com:vml" Requires="v">
                <p:oleObj spid="_x0000_s2061" name="Dokument" r:id="rId5" imgW="9645359" imgH="5340740" progId="Word.Document.12">
                  <p:embed/>
                </p:oleObj>
              </mc:Choice>
              <mc:Fallback>
                <p:oleObj name="Dokument" r:id="rId5" imgW="9645359" imgH="5340740" progId="Word.Document.12">
                  <p:embed/>
                  <p:pic>
                    <p:nvPicPr>
                      <p:cNvPr id="0" name=""/>
                      <p:cNvPicPr/>
                      <p:nvPr/>
                    </p:nvPicPr>
                    <p:blipFill>
                      <a:blip r:embed="rId6"/>
                      <a:stretch>
                        <a:fillRect/>
                      </a:stretch>
                    </p:blipFill>
                    <p:spPr>
                      <a:xfrm>
                        <a:off x="0" y="2080929"/>
                        <a:ext cx="8584058" cy="4752528"/>
                      </a:xfrm>
                      <a:prstGeom prst="rect">
                        <a:avLst/>
                      </a:prstGeom>
                    </p:spPr>
                  </p:pic>
                </p:oleObj>
              </mc:Fallback>
            </mc:AlternateContent>
          </a:graphicData>
        </a:graphic>
      </p:graphicFrame>
      <p:sp>
        <p:nvSpPr>
          <p:cNvPr id="10" name="Prostokąt 9"/>
          <p:cNvSpPr/>
          <p:nvPr/>
        </p:nvSpPr>
        <p:spPr>
          <a:xfrm>
            <a:off x="2123728" y="1073934"/>
            <a:ext cx="4572000" cy="954107"/>
          </a:xfrm>
          <a:prstGeom prst="rect">
            <a:avLst/>
          </a:prstGeom>
        </p:spPr>
        <p:txBody>
          <a:bodyPr>
            <a:spAutoFit/>
          </a:bodyPr>
          <a:lstStyle/>
          <a:p>
            <a:pPr algn="ctr"/>
            <a:r>
              <a:rPr lang="pl-PL" b="1" dirty="0"/>
              <a:t>Prognoza na rok 2022</a:t>
            </a:r>
          </a:p>
          <a:p>
            <a:pPr algn="ctr"/>
            <a:r>
              <a:rPr lang="pl-PL" dirty="0"/>
              <a:t>Województwo: pomorskie, Powiat: gdański</a:t>
            </a:r>
            <a:r>
              <a:rPr lang="pl-PL" sz="2000" dirty="0">
                <a:latin typeface="Arial" pitchFamily="34" charset="0"/>
                <a:cs typeface="Arial" pitchFamily="34" charset="0"/>
              </a:rPr>
              <a:t/>
            </a:r>
            <a:br>
              <a:rPr lang="pl-PL" sz="2000" dirty="0">
                <a:latin typeface="Arial" pitchFamily="34" charset="0"/>
                <a:cs typeface="Arial" pitchFamily="34" charset="0"/>
              </a:rPr>
            </a:br>
            <a:endParaRPr lang="pl-PL" sz="2000" dirty="0">
              <a:latin typeface="Arial" pitchFamily="34" charset="0"/>
              <a:cs typeface="Arial" pitchFamily="34" charset="0"/>
            </a:endParaRPr>
          </a:p>
        </p:txBody>
      </p:sp>
    </p:spTree>
    <p:extLst>
      <p:ext uri="{BB962C8B-B14F-4D97-AF65-F5344CB8AC3E}">
        <p14:creationId xmlns:p14="http://schemas.microsoft.com/office/powerpoint/2010/main" val="1777975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16016" y="3573016"/>
            <a:ext cx="3333260" cy="288032"/>
          </a:xfrm>
        </p:spPr>
        <p:txBody>
          <a:bodyPr>
            <a:normAutofit fontScale="90000"/>
          </a:bodyPr>
          <a:lstStyle/>
          <a:p>
            <a:r>
              <a:rPr lang="pl-PL" dirty="0"/>
              <a:t/>
            </a:r>
            <a:br>
              <a:rPr lang="pl-PL" dirty="0"/>
            </a:br>
            <a:endParaRPr lang="pl-PL" dirty="0"/>
          </a:p>
        </p:txBody>
      </p:sp>
      <p:graphicFrame>
        <p:nvGraphicFramePr>
          <p:cNvPr id="4" name="Obiekt 3"/>
          <p:cNvGraphicFramePr>
            <a:graphicFrameLocks noChangeAspect="1"/>
          </p:cNvGraphicFramePr>
          <p:nvPr>
            <p:extLst>
              <p:ext uri="{D42A27DB-BD31-4B8C-83A1-F6EECF244321}">
                <p14:modId xmlns:p14="http://schemas.microsoft.com/office/powerpoint/2010/main" val="239596282"/>
              </p:ext>
            </p:extLst>
          </p:nvPr>
        </p:nvGraphicFramePr>
        <p:xfrm>
          <a:off x="467544" y="1268760"/>
          <a:ext cx="3816424" cy="5400800"/>
        </p:xfrm>
        <a:graphic>
          <a:graphicData uri="http://schemas.openxmlformats.org/presentationml/2006/ole">
            <mc:AlternateContent xmlns:mc="http://schemas.openxmlformats.org/markup-compatibility/2006">
              <mc:Choice xmlns:v="urn:schemas-microsoft-com:vml" Requires="v">
                <p:oleObj spid="_x0000_s3085" name="Acrobat Document" r:id="rId3" imgW="5667122" imgH="8019837" progId="AcroExch.Document.DC">
                  <p:embed/>
                </p:oleObj>
              </mc:Choice>
              <mc:Fallback>
                <p:oleObj name="Acrobat Document" r:id="rId3" imgW="5667122" imgH="8019837" progId="AcroExch.Document.DC">
                  <p:embed/>
                  <p:pic>
                    <p:nvPicPr>
                      <p:cNvPr id="0" name=""/>
                      <p:cNvPicPr/>
                      <p:nvPr/>
                    </p:nvPicPr>
                    <p:blipFill>
                      <a:blip r:embed="rId4"/>
                      <a:stretch>
                        <a:fillRect/>
                      </a:stretch>
                    </p:blipFill>
                    <p:spPr>
                      <a:xfrm>
                        <a:off x="467544" y="1268760"/>
                        <a:ext cx="3816424" cy="5400800"/>
                      </a:xfrm>
                      <a:prstGeom prst="rect">
                        <a:avLst/>
                      </a:prstGeom>
                    </p:spPr>
                  </p:pic>
                </p:oleObj>
              </mc:Fallback>
            </mc:AlternateContent>
          </a:graphicData>
        </a:graphic>
      </p:graphicFrame>
      <p:pic>
        <p:nvPicPr>
          <p:cNvPr id="10"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833745" y="2790202"/>
            <a:ext cx="3215531" cy="185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7850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35696" y="346646"/>
            <a:ext cx="7931224" cy="1066130"/>
          </a:xfrm>
        </p:spPr>
        <p:txBody>
          <a:bodyPr>
            <a:normAutofit/>
          </a:bodyPr>
          <a:lstStyle/>
          <a:p>
            <a:pPr algn="r"/>
            <a:endParaRPr lang="pl-PL" sz="2000" b="1" dirty="0"/>
          </a:p>
        </p:txBody>
      </p:sp>
      <p:sp>
        <p:nvSpPr>
          <p:cNvPr id="3" name="Symbol zastępczy zawartości 2"/>
          <p:cNvSpPr>
            <a:spLocks noGrp="1"/>
          </p:cNvSpPr>
          <p:nvPr>
            <p:ph idx="1"/>
          </p:nvPr>
        </p:nvSpPr>
        <p:spPr>
          <a:xfrm>
            <a:off x="2115082" y="116632"/>
            <a:ext cx="3826768" cy="1036712"/>
          </a:xfrm>
        </p:spPr>
        <p:txBody>
          <a:bodyPr/>
          <a:lstStyle/>
          <a:p>
            <a:endParaRPr lang="pl-PL" dirty="0"/>
          </a:p>
        </p:txBody>
      </p:sp>
      <p:pic>
        <p:nvPicPr>
          <p:cNvPr id="3077" name="Picture 5" descr="E:\Moje dokumenty\Dni Funduszy Europejskich\2021\Galeria\20210918_133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105069"/>
            <a:ext cx="3561606" cy="26712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E:\Moje dokumenty\Dni Funduszy Europejskich\2021\Galeria\20210918_134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30" y="1124744"/>
            <a:ext cx="3610372" cy="2707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9" name="Picture 7" descr="E:\Moje dokumenty\Dni Funduszy Europejskich\2021\Galeria\20210918_1333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22" y="4005063"/>
            <a:ext cx="3603679" cy="2702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E:\Moje dokumenty\Dni Funduszy Europejskich\2021\Galeria\IMG-20210918-WA0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1402" y="4221088"/>
            <a:ext cx="4146738" cy="2045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38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7F0EDDD-38D9-4BE6-AA50-2EA31B6AD2FC}"/>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 xmlns:a16="http://schemas.microsoft.com/office/drawing/2014/main" id="{AB1E0733-5603-4716-B8DD-1FA8577C5F9E}"/>
              </a:ext>
            </a:extLst>
          </p:cNvPr>
          <p:cNvSpPr>
            <a:spLocks noGrp="1"/>
          </p:cNvSpPr>
          <p:nvPr>
            <p:ph idx="1"/>
          </p:nvPr>
        </p:nvSpPr>
        <p:spPr>
          <a:xfrm>
            <a:off x="899592" y="2420888"/>
            <a:ext cx="6995120" cy="3124944"/>
          </a:xfrm>
        </p:spPr>
        <p:txBody>
          <a:bodyPr/>
          <a:lstStyle/>
          <a:p>
            <a:pPr marL="0" indent="0">
              <a:buNone/>
            </a:pPr>
            <a:r>
              <a:rPr lang="pl-PL" sz="3200" dirty="0"/>
              <a:t>https://drive.google.com/file/d/1ZOiGDrYhLLC3jQkSOZ7SlBDIPvAj1mV7/view?usp=drives</a:t>
            </a:r>
            <a:endParaRPr lang="pl-PL" dirty="0"/>
          </a:p>
        </p:txBody>
      </p:sp>
    </p:spTree>
    <p:extLst>
      <p:ext uri="{BB962C8B-B14F-4D97-AF65-F5344CB8AC3E}">
        <p14:creationId xmlns:p14="http://schemas.microsoft.com/office/powerpoint/2010/main" val="335614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785786" y="1000108"/>
            <a:ext cx="7429552" cy="1143000"/>
          </a:xfrm>
        </p:spPr>
        <p:txBody>
          <a:bodyPr>
            <a:normAutofit fontScale="90000"/>
          </a:bodyPr>
          <a:lstStyle/>
          <a:p>
            <a:r>
              <a:rPr lang="pl-PL" sz="2000" b="1" dirty="0">
                <a:solidFill>
                  <a:srgbClr val="0070C0"/>
                </a:solidFill>
                <a:latin typeface="Cambria" pitchFamily="18" charset="0"/>
              </a:rPr>
              <a:t>Wychodząc naprzeciw oczekiwaniom naszych klientów uruchomiliśmy  profil Urzędu na portalu </a:t>
            </a:r>
            <a:r>
              <a:rPr lang="pl-PL" sz="2000" b="1" dirty="0" err="1">
                <a:solidFill>
                  <a:srgbClr val="0070C0"/>
                </a:solidFill>
                <a:latin typeface="Cambria" pitchFamily="18" charset="0"/>
              </a:rPr>
              <a:t>facebooku</a:t>
            </a:r>
            <a:r>
              <a:rPr lang="pl-PL" b="1" dirty="0">
                <a:solidFill>
                  <a:srgbClr val="C00000"/>
                </a:solidFill>
                <a:latin typeface="Cambria" pitchFamily="18" charset="0"/>
              </a:rPr>
              <a:t/>
            </a:r>
            <a:br>
              <a:rPr lang="pl-PL" b="1" dirty="0">
                <a:solidFill>
                  <a:srgbClr val="C00000"/>
                </a:solidFill>
                <a:latin typeface="Cambria" pitchFamily="18" charset="0"/>
              </a:rPr>
            </a:br>
            <a:endParaRPr lang="pl-PL" b="1" cap="small" dirty="0">
              <a:effectLst>
                <a:outerShdw blurRad="38100" dist="38100" dir="2700000" algn="tl">
                  <a:srgbClr val="000000">
                    <a:alpha val="43137"/>
                  </a:srgbClr>
                </a:outerShdw>
              </a:effectLst>
            </a:endParaRPr>
          </a:p>
        </p:txBody>
      </p:sp>
      <p:pic>
        <p:nvPicPr>
          <p:cNvPr id="4" name="Symbol zastępczy zawartości 3"/>
          <p:cNvPicPr>
            <a:picLocks noGrp="1"/>
          </p:cNvPicPr>
          <p:nvPr>
            <p:ph idx="1"/>
          </p:nvPr>
        </p:nvPicPr>
        <p:blipFill>
          <a:blip r:embed="rId3"/>
          <a:srcRect l="17860" t="6088" r="31868" b="4978"/>
          <a:stretch>
            <a:fillRect/>
          </a:stretch>
        </p:blipFill>
        <p:spPr bwMode="auto">
          <a:xfrm>
            <a:off x="251520" y="1628800"/>
            <a:ext cx="3638301" cy="4022725"/>
          </a:xfrm>
          <a:prstGeom prst="rect">
            <a:avLst/>
          </a:prstGeom>
          <a:noFill/>
          <a:ln w="9525">
            <a:noFill/>
            <a:miter lim="800000"/>
            <a:headEnd/>
            <a:tailEnd/>
          </a:ln>
        </p:spPr>
      </p:pic>
      <p:sp>
        <p:nvSpPr>
          <p:cNvPr id="5" name="Prostokąt 4"/>
          <p:cNvSpPr/>
          <p:nvPr/>
        </p:nvSpPr>
        <p:spPr>
          <a:xfrm>
            <a:off x="3705471" y="2276872"/>
            <a:ext cx="4572000" cy="2585323"/>
          </a:xfrm>
          <a:prstGeom prst="rect">
            <a:avLst/>
          </a:prstGeom>
        </p:spPr>
        <p:txBody>
          <a:bodyPr>
            <a:spAutoFit/>
          </a:bodyPr>
          <a:lstStyle/>
          <a:p>
            <a:pPr lvl="0" algn="ctr"/>
            <a:r>
              <a:rPr lang="pl-PL" b="1" dirty="0">
                <a:solidFill>
                  <a:srgbClr val="000000"/>
                </a:solidFill>
                <a:latin typeface="Cambria" pitchFamily="18" charset="0"/>
              </a:rPr>
              <a:t>Zachęcamy również Państwa do polubienia naszego profilu. Jedno kliknięcie gwarantuje dostęp do najnowszych informacji !</a:t>
            </a:r>
          </a:p>
          <a:p>
            <a:pPr lvl="0" algn="ctr"/>
            <a:endParaRPr lang="pl-PL" b="1" dirty="0">
              <a:solidFill>
                <a:srgbClr val="000000"/>
              </a:solidFill>
              <a:latin typeface="Cambria" pitchFamily="18" charset="0"/>
            </a:endParaRPr>
          </a:p>
          <a:p>
            <a:pPr lvl="0" algn="ctr"/>
            <a:endParaRPr lang="pl-PL" b="1" dirty="0">
              <a:solidFill>
                <a:srgbClr val="000000"/>
              </a:solidFill>
              <a:latin typeface="Cambria" pitchFamily="18" charset="0"/>
            </a:endParaRPr>
          </a:p>
          <a:p>
            <a:pPr lvl="0" algn="ctr"/>
            <a:endParaRPr lang="pl-PL" b="1" dirty="0">
              <a:solidFill>
                <a:srgbClr val="000000"/>
              </a:solidFill>
              <a:latin typeface="Cambria" pitchFamily="18" charset="0"/>
            </a:endParaRPr>
          </a:p>
          <a:p>
            <a:pPr lvl="0" algn="ctr"/>
            <a:endParaRPr lang="pl-PL" b="1" dirty="0">
              <a:solidFill>
                <a:srgbClr val="000000"/>
              </a:solidFill>
              <a:latin typeface="Cambria" pitchFamily="18" charset="0"/>
            </a:endParaRPr>
          </a:p>
          <a:p>
            <a:pPr lvl="0" algn="ctr"/>
            <a:endParaRPr lang="pl-PL" b="1" dirty="0">
              <a:solidFill>
                <a:srgbClr val="000000"/>
              </a:solidFill>
              <a:latin typeface="Cambria" pitchFamily="18" charset="0"/>
            </a:endParaRPr>
          </a:p>
        </p:txBody>
      </p:sp>
      <p:pic>
        <p:nvPicPr>
          <p:cNvPr id="6" name="Picture 6" descr="http://www.fakt.pl/m/crop/-850/-484/faktonline/635942506998030070.jpg">
            <a:hlinkClick r:id="rId4"/>
          </p:cNvPr>
          <p:cNvPicPr>
            <a:picLocks noChangeAspect="1" noChangeArrowheads="1"/>
          </p:cNvPicPr>
          <p:nvPr/>
        </p:nvPicPr>
        <p:blipFill>
          <a:blip r:embed="rId5" cstate="print"/>
          <a:srcRect/>
          <a:stretch>
            <a:fillRect/>
          </a:stretch>
        </p:blipFill>
        <p:spPr bwMode="auto">
          <a:xfrm>
            <a:off x="4716016" y="3859381"/>
            <a:ext cx="2286016" cy="128554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0" y="1285860"/>
            <a:ext cx="9144000" cy="5214974"/>
          </a:xfrm>
          <a:solidFill>
            <a:schemeClr val="bg1"/>
          </a:solidFill>
        </p:spPr>
        <p:txBody>
          <a:bodyPr>
            <a:normAutofit lnSpcReduction="10000"/>
          </a:bodyPr>
          <a:lstStyle/>
          <a:p>
            <a:pPr>
              <a:buNone/>
            </a:pPr>
            <a:endParaRPr lang="pl-PL" dirty="0"/>
          </a:p>
          <a:p>
            <a:pPr algn="ctr">
              <a:spcBef>
                <a:spcPts val="0"/>
              </a:spcBef>
              <a:buNone/>
            </a:pPr>
            <a:r>
              <a:rPr lang="pl-PL" sz="3100" i="1" cap="small" dirty="0"/>
              <a:t> </a:t>
            </a:r>
            <a:r>
              <a:rPr lang="pl-PL" sz="2600" b="1" cap="small" dirty="0">
                <a:latin typeface="+mj-lt"/>
                <a:ea typeface="Batang" pitchFamily="18" charset="-127"/>
              </a:rPr>
              <a:t>Połączenie sił to początek, </a:t>
            </a:r>
          </a:p>
          <a:p>
            <a:pPr algn="ctr">
              <a:spcBef>
                <a:spcPts val="0"/>
              </a:spcBef>
              <a:buNone/>
            </a:pPr>
            <a:r>
              <a:rPr lang="pl-PL" sz="2600" b="1" cap="small" dirty="0">
                <a:latin typeface="+mj-lt"/>
                <a:ea typeface="Batang" pitchFamily="18" charset="-127"/>
              </a:rPr>
              <a:t>pozostanie razem to postęp, </a:t>
            </a:r>
          </a:p>
          <a:p>
            <a:pPr algn="ctr">
              <a:spcBef>
                <a:spcPts val="0"/>
              </a:spcBef>
              <a:buNone/>
            </a:pPr>
            <a:r>
              <a:rPr lang="pl-PL" sz="2600" b="1" cap="small" dirty="0">
                <a:latin typeface="+mj-lt"/>
                <a:ea typeface="Batang" pitchFamily="18" charset="-127"/>
              </a:rPr>
              <a:t>wspólna praca to sukces. </a:t>
            </a:r>
          </a:p>
          <a:p>
            <a:pPr>
              <a:buNone/>
            </a:pPr>
            <a:r>
              <a:rPr lang="pl-PL" sz="2600" b="1" dirty="0">
                <a:latin typeface="+mj-lt"/>
                <a:ea typeface="Batang" pitchFamily="18" charset="-127"/>
              </a:rPr>
              <a:t>								Henry Ford</a:t>
            </a:r>
            <a:endParaRPr lang="pl-PL" sz="3600" b="1" dirty="0"/>
          </a:p>
          <a:p>
            <a:pPr algn="r">
              <a:buNone/>
            </a:pPr>
            <a:endParaRPr lang="pl-PL" sz="3600" b="1" dirty="0"/>
          </a:p>
          <a:p>
            <a:pPr algn="ctr">
              <a:buNone/>
            </a:pPr>
            <a:r>
              <a:rPr lang="pl-PL" sz="3600" b="1" dirty="0">
                <a:solidFill>
                  <a:srgbClr val="00B050"/>
                </a:solidFill>
              </a:rPr>
              <a:t>Dziękuję za uwagę</a:t>
            </a:r>
          </a:p>
          <a:p>
            <a:pPr algn="r">
              <a:buNone/>
            </a:pPr>
            <a:endParaRPr lang="pl-PL" sz="3600" b="1" cap="small" dirty="0"/>
          </a:p>
          <a:p>
            <a:pPr algn="r">
              <a:buNone/>
            </a:pPr>
            <a:r>
              <a:rPr lang="pl-PL" sz="1400" b="1" cap="small" dirty="0"/>
              <a:t>Powiatowy Urząd Pracy w Malborku</a:t>
            </a:r>
          </a:p>
          <a:p>
            <a:pPr algn="r">
              <a:buNone/>
            </a:pPr>
            <a:r>
              <a:rPr lang="pl-PL" sz="1400" b="1" cap="small" dirty="0"/>
              <a:t>Al. Armii Krajowej 70</a:t>
            </a:r>
          </a:p>
          <a:p>
            <a:pPr algn="r">
              <a:buNone/>
            </a:pPr>
            <a:r>
              <a:rPr lang="pl-PL" sz="1400" b="1" cap="small" dirty="0"/>
              <a:t>82-200 Malbork</a:t>
            </a:r>
          </a:p>
          <a:p>
            <a:pPr algn="r">
              <a:buNone/>
            </a:pPr>
            <a:r>
              <a:rPr lang="pl-PL" sz="1400" b="1" cap="small" dirty="0"/>
              <a:t>sekretariat@malbork.praca.gov.pl</a:t>
            </a:r>
          </a:p>
          <a:p>
            <a:pPr algn="r">
              <a:buNone/>
            </a:pPr>
            <a:r>
              <a:rPr lang="pl-PL" sz="1400" b="1" cap="small" dirty="0"/>
              <a:t>55 272 33 51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484784"/>
            <a:ext cx="7560840" cy="1143000"/>
          </a:xfrm>
        </p:spPr>
        <p:txBody>
          <a:bodyPr>
            <a:normAutofit fontScale="90000"/>
          </a:bodyPr>
          <a:lstStyle/>
          <a:p>
            <a:r>
              <a:rPr lang="pl-PL" sz="2700" b="1" i="1" dirty="0"/>
              <a:t>Regionalne zasoby pracy kurczą się – pracodawcy coraz częściej zatrudniają pracowników z zagranicy</a:t>
            </a:r>
            <a:r>
              <a:rPr lang="pl-PL" b="1" dirty="0"/>
              <a:t/>
            </a:r>
            <a:br>
              <a:rPr lang="pl-PL" b="1" dirty="0"/>
            </a:br>
            <a:endParaRPr lang="pl-PL" dirty="0"/>
          </a:p>
        </p:txBody>
      </p:sp>
      <p:pic>
        <p:nvPicPr>
          <p:cNvPr id="5" name="Symbol zastępczy zawartości 4">
            <a:extLst>
              <a:ext uri="{FF2B5EF4-FFF2-40B4-BE49-F238E27FC236}">
                <a16:creationId xmlns="" xmlns:a16="http://schemas.microsoft.com/office/drawing/2014/main" id="{326597BC-07E9-4F85-B6BE-07A5200BC5D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0" t="16114" r="60" b="8415"/>
          <a:stretch/>
        </p:blipFill>
        <p:spPr>
          <a:xfrm>
            <a:off x="467544" y="2492896"/>
            <a:ext cx="7488832" cy="4130548"/>
          </a:xfrm>
          <a:prstGeom prst="rect">
            <a:avLst/>
          </a:prstGeom>
        </p:spPr>
      </p:pic>
    </p:spTree>
    <p:extLst>
      <p:ext uri="{BB962C8B-B14F-4D97-AF65-F5344CB8AC3E}">
        <p14:creationId xmlns:p14="http://schemas.microsoft.com/office/powerpoint/2010/main" val="3271482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7584" y="1124744"/>
            <a:ext cx="6984776" cy="792088"/>
          </a:xfrm>
        </p:spPr>
        <p:txBody>
          <a:bodyPr>
            <a:normAutofit fontScale="90000"/>
          </a:bodyPr>
          <a:lstStyle/>
          <a:p>
            <a:r>
              <a:rPr lang="pl-PL" sz="2000" b="1" dirty="0"/>
              <a:t>Oświadczenia o zamiarze powierzenia wykonywania pracy cudzoziemcowi zarejestrowanych w okresie od 01.01.2021 do 03.11.2021</a:t>
            </a:r>
            <a:r>
              <a:rPr lang="pl-PL" dirty="0"/>
              <a:t/>
            </a:r>
            <a:br>
              <a:rPr lang="pl-PL" dirty="0"/>
            </a:br>
            <a:endParaRPr lang="pl-PL" dirty="0"/>
          </a:p>
        </p:txBody>
      </p:sp>
      <p:graphicFrame>
        <p:nvGraphicFramePr>
          <p:cNvPr id="4" name="Symbol zastępczy zawartości 3"/>
          <p:cNvGraphicFramePr>
            <a:graphicFrameLocks noGrp="1"/>
          </p:cNvGraphicFramePr>
          <p:nvPr>
            <p:ph idx="1"/>
            <p:extLst>
              <p:ext uri="{D42A27DB-BD31-4B8C-83A1-F6EECF244321}">
                <p14:modId xmlns:p14="http://schemas.microsoft.com/office/powerpoint/2010/main" val="1494083119"/>
              </p:ext>
            </p:extLst>
          </p:nvPr>
        </p:nvGraphicFramePr>
        <p:xfrm>
          <a:off x="611560" y="1628800"/>
          <a:ext cx="7128791" cy="4373792"/>
        </p:xfrm>
        <a:graphic>
          <a:graphicData uri="http://schemas.openxmlformats.org/drawingml/2006/table">
            <a:tbl>
              <a:tblPr/>
              <a:tblGrid>
                <a:gridCol w="980063">
                  <a:extLst>
                    <a:ext uri="{9D8B030D-6E8A-4147-A177-3AD203B41FA5}">
                      <a16:colId xmlns="" xmlns:a16="http://schemas.microsoft.com/office/drawing/2014/main" val="20000"/>
                    </a:ext>
                  </a:extLst>
                </a:gridCol>
                <a:gridCol w="1248413">
                  <a:extLst>
                    <a:ext uri="{9D8B030D-6E8A-4147-A177-3AD203B41FA5}">
                      <a16:colId xmlns="" xmlns:a16="http://schemas.microsoft.com/office/drawing/2014/main" val="20001"/>
                    </a:ext>
                  </a:extLst>
                </a:gridCol>
                <a:gridCol w="4900315">
                  <a:extLst>
                    <a:ext uri="{9D8B030D-6E8A-4147-A177-3AD203B41FA5}">
                      <a16:colId xmlns="" xmlns:a16="http://schemas.microsoft.com/office/drawing/2014/main" val="20002"/>
                    </a:ext>
                  </a:extLst>
                </a:gridCol>
              </a:tblGrid>
              <a:tr h="530414">
                <a:tc>
                  <a:txBody>
                    <a:bodyPr/>
                    <a:lstStyle/>
                    <a:p>
                      <a:pPr rtl="0"/>
                      <a:r>
                        <a:rPr lang="pl-PL" sz="900" dirty="0">
                          <a:effectLst/>
                          <a:latin typeface="Tahoma, sans-serif"/>
                        </a:rPr>
                        <a:t>Obywatelstwo cudzoziemca</a:t>
                      </a:r>
                      <a:endParaRPr lang="pl-PL"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Liczba cudzoziemców/w tym dla kobiet</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sz="900" dirty="0">
                          <a:effectLst/>
                          <a:latin typeface="Tahoma, sans-serif"/>
                        </a:rPr>
                        <a:t>Podjęcie pracy na stanowiskach</a:t>
                      </a:r>
                      <a:endParaRPr lang="pl-PL"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32056">
                <a:tc>
                  <a:txBody>
                    <a:bodyPr/>
                    <a:lstStyle/>
                    <a:p>
                      <a:pPr rtl="0"/>
                      <a:r>
                        <a:rPr lang="pl-PL" sz="900">
                          <a:effectLst/>
                          <a:latin typeface="Tahoma, sans-serif"/>
                        </a:rPr>
                        <a:t>Białoruś</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4/2</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sz="900">
                          <a:effectLst/>
                          <a:latin typeface="Tahoma, sans-serif"/>
                        </a:rPr>
                        <a:t>sprzedawca</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79592">
                <a:tc>
                  <a:txBody>
                    <a:bodyPr/>
                    <a:lstStyle/>
                    <a:p>
                      <a:pPr rtl="0"/>
                      <a:r>
                        <a:rPr lang="pl-PL" sz="900">
                          <a:effectLst/>
                          <a:latin typeface="Tahoma, sans-serif"/>
                        </a:rPr>
                        <a:t>Armenia</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0/0</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dirty="0">
                          <a:effectLst/>
                        </a:rPr>
                        <a:t/>
                      </a:r>
                      <a:br>
                        <a:rPr lang="pl-PL" dirty="0">
                          <a:effectLst/>
                        </a:rPr>
                      </a:br>
                      <a:endParaRPr lang="pl-PL"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0">
                <a:tc>
                  <a:txBody>
                    <a:bodyPr/>
                    <a:lstStyle/>
                    <a:p>
                      <a:pPr rtl="0"/>
                      <a:r>
                        <a:rPr lang="pl-PL" sz="900">
                          <a:effectLst/>
                          <a:latin typeface="Tahoma, sans-serif"/>
                        </a:rPr>
                        <a:t>Gruzja</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2/0</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sz="900">
                          <a:effectLst/>
                          <a:latin typeface="Tahoma, sans-serif"/>
                        </a:rPr>
                        <a:t>Monter izolacji budowlanych</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32056">
                <a:tc>
                  <a:txBody>
                    <a:bodyPr/>
                    <a:lstStyle/>
                    <a:p>
                      <a:pPr rtl="0"/>
                      <a:r>
                        <a:rPr lang="pl-PL" sz="900">
                          <a:effectLst/>
                          <a:latin typeface="Tahoma, sans-serif"/>
                        </a:rPr>
                        <a:t>Mołdawia</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2/0</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sz="900">
                          <a:effectLst/>
                          <a:latin typeface="Tahoma, sans-serif"/>
                        </a:rPr>
                        <a:t>Piekarz, pracownik fizyczny</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32056">
                <a:tc>
                  <a:txBody>
                    <a:bodyPr/>
                    <a:lstStyle/>
                    <a:p>
                      <a:pPr rtl="0"/>
                      <a:r>
                        <a:rPr lang="pl-PL" sz="900">
                          <a:effectLst/>
                          <a:latin typeface="Tahoma, sans-serif"/>
                        </a:rPr>
                        <a:t>Rosja</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19/1</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sz="900" dirty="0">
                          <a:effectLst/>
                          <a:latin typeface="Tahoma, sans-serif"/>
                        </a:rPr>
                        <a:t>Kierowca samochodu ciężarowego, sprzątaczka</a:t>
                      </a:r>
                      <a:endParaRPr lang="pl-PL"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574666">
                <a:tc>
                  <a:txBody>
                    <a:bodyPr/>
                    <a:lstStyle/>
                    <a:p>
                      <a:pPr rtl="0"/>
                      <a:r>
                        <a:rPr lang="pl-PL" sz="900">
                          <a:effectLst/>
                          <a:latin typeface="Tahoma, sans-serif"/>
                        </a:rPr>
                        <a:t>Ukraina</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1000" b="1">
                          <a:effectLst/>
                          <a:latin typeface="Tahoma, sans-serif"/>
                        </a:rPr>
                        <a:t>221/46</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algn="just" rtl="0"/>
                      <a:r>
                        <a:rPr lang="pl-PL" sz="900" dirty="0">
                          <a:effectLst/>
                          <a:latin typeface="Tahoma, sans-serif"/>
                        </a:rPr>
                        <a:t>Monter, pomocniczy robotnik budowlany, robotnik budowlany, tynkarz, kierownik budowy, monter izolacji budowlanych, monter stolarki budowlanej, robotnik gospodarczy, robotnik fizyczny, pomoc kuchenna, kelner, kucharz, pomocnik ciastkarza, cukiernik, pomoc domowa, sprzedawca, spawacz, kierowca samochodu ciężarowego, kierowca samochodu dostawczego, konserwator części/sprzętu, pracownik biurowy, fakturzystka, monter urządzeń energetyki odnawialnej, malarz posadzek dekoracyjnych, malarz lakiernik konstrukcji i wyrobów metalowych, sprzątaczka, maglarka, mechanik pojazdów samochodowych, pakowacz, instruktor fitness, opiekun osób starszych, manikiurzystka, elektromonter instalacji elektrycznych.</a:t>
                      </a:r>
                      <a:endParaRPr lang="pl-PL"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679592">
                <a:tc>
                  <a:txBody>
                    <a:bodyPr/>
                    <a:lstStyle/>
                    <a:p>
                      <a:pPr rtl="0"/>
                      <a:r>
                        <a:rPr lang="pl-PL" sz="900" b="1">
                          <a:effectLst/>
                          <a:latin typeface="Tahoma, sans-serif"/>
                        </a:rPr>
                        <a:t>Ogółem</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pl-PL" sz="900" b="1">
                          <a:effectLst/>
                          <a:latin typeface="Tahoma, sans-serif"/>
                        </a:rPr>
                        <a:t>248/49</a:t>
                      </a:r>
                      <a:endParaRPr lang="pl-PL">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tc>
                  <a:txBody>
                    <a:bodyPr/>
                    <a:lstStyle/>
                    <a:p>
                      <a:pPr rtl="0"/>
                      <a:r>
                        <a:rPr lang="pl-PL" dirty="0">
                          <a:effectLst/>
                        </a:rPr>
                        <a:t/>
                      </a:r>
                      <a:br>
                        <a:rPr lang="pl-PL" dirty="0">
                          <a:effectLst/>
                        </a:rPr>
                      </a:br>
                      <a:endParaRPr lang="pl-PL"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3873520170"/>
              </p:ext>
            </p:extLst>
          </p:nvPr>
        </p:nvGraphicFramePr>
        <p:xfrm>
          <a:off x="251520" y="6093296"/>
          <a:ext cx="7690047" cy="624840"/>
        </p:xfrm>
        <a:graphic>
          <a:graphicData uri="http://schemas.openxmlformats.org/drawingml/2006/table">
            <a:tbl>
              <a:tblPr/>
              <a:tblGrid>
                <a:gridCol w="2563349">
                  <a:extLst>
                    <a:ext uri="{9D8B030D-6E8A-4147-A177-3AD203B41FA5}">
                      <a16:colId xmlns="" xmlns:a16="http://schemas.microsoft.com/office/drawing/2014/main" val="20000"/>
                    </a:ext>
                  </a:extLst>
                </a:gridCol>
                <a:gridCol w="2563349">
                  <a:extLst>
                    <a:ext uri="{9D8B030D-6E8A-4147-A177-3AD203B41FA5}">
                      <a16:colId xmlns="" xmlns:a16="http://schemas.microsoft.com/office/drawing/2014/main" val="20001"/>
                    </a:ext>
                  </a:extLst>
                </a:gridCol>
                <a:gridCol w="2563349">
                  <a:extLst>
                    <a:ext uri="{9D8B030D-6E8A-4147-A177-3AD203B41FA5}">
                      <a16:colId xmlns="" xmlns:a16="http://schemas.microsoft.com/office/drawing/2014/main" val="20002"/>
                    </a:ext>
                  </a:extLst>
                </a:gridCol>
              </a:tblGrid>
              <a:tr h="201974">
                <a:tc>
                  <a:txBody>
                    <a:bodyPr/>
                    <a:lstStyle/>
                    <a:p>
                      <a:pPr algn="ctr" rtl="0"/>
                      <a:r>
                        <a:rPr lang="pl-PL" sz="1200" b="1" i="0" u="none" strike="noStrike" dirty="0">
                          <a:effectLst/>
                          <a:latin typeface="Liberation Serif, serif"/>
                        </a:rPr>
                        <a:t>Rok 2019</a:t>
                      </a:r>
                      <a:endParaRPr lang="pl-PL" i="0" u="none" strike="noStrike" dirty="0">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pl-PL" sz="1200" b="1" i="0" u="none" strike="noStrike">
                          <a:effectLst/>
                          <a:latin typeface="Liberation Serif, serif"/>
                        </a:rPr>
                        <a:t>Rok 2020</a:t>
                      </a:r>
                      <a:endParaRPr lang="pl-PL" i="0" u="none" strike="noStrike">
                        <a:effectLst/>
                      </a:endParaRPr>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pl-PL" sz="1200" b="1" i="0" u="none" strike="noStrike">
                          <a:effectLst/>
                          <a:latin typeface="Liberation Serif, serif"/>
                        </a:rPr>
                        <a:t>Na dzień 03.11.2021</a:t>
                      </a:r>
                      <a:r>
                        <a:rPr lang="pl-PL" i="0" u="none" strike="noStrike">
                          <a:effectLst/>
                        </a:rPr>
                        <a:t> </a:t>
                      </a:r>
                      <a:endParaRPr lang="pl-PL"/>
                    </a:p>
                  </a:txBody>
                  <a:tcPr marL="38100" marR="38100" marT="38100" marB="381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58066">
                <a:tc>
                  <a:txBody>
                    <a:bodyPr/>
                    <a:lstStyle/>
                    <a:p>
                      <a:pPr algn="ctr" rtl="0"/>
                      <a:r>
                        <a:rPr lang="pl-PL" sz="1200" b="1" i="0" u="none" strike="noStrike">
                          <a:effectLst/>
                          <a:latin typeface="Liberation Serif, serif"/>
                        </a:rPr>
                        <a:t>259</a:t>
                      </a:r>
                      <a:endParaRPr lang="pl-PL" i="0" u="none" strike="noStrike">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pl-PL" sz="1200" b="1" i="0" u="none" strike="noStrike">
                          <a:effectLst/>
                          <a:latin typeface="Liberation Serif, serif"/>
                        </a:rPr>
                        <a:t>240</a:t>
                      </a:r>
                      <a:endParaRPr lang="pl-PL" i="0" u="none" strike="noStrike">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r>
                        <a:rPr lang="pl-PL" sz="1200" b="1" i="0" u="none" strike="noStrike" dirty="0">
                          <a:effectLst/>
                          <a:latin typeface="Liberation Serif, serif"/>
                        </a:rPr>
                        <a:t>248</a:t>
                      </a:r>
                      <a:endParaRPr lang="pl-PL" i="0" u="none" strike="noStrike"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4179168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1484784"/>
            <a:ext cx="7505550" cy="4536504"/>
          </a:xfrm>
        </p:spPr>
        <p:txBody>
          <a:bodyPr>
            <a:normAutofit/>
          </a:bodyPr>
          <a:lstStyle/>
          <a:p>
            <a:pPr>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900" dirty="0"/>
          </a:p>
          <a:p>
            <a:pPr marL="0" indent="0" algn="just">
              <a:buNone/>
            </a:pPr>
            <a:endParaRPr lang="pl-PL" sz="1800" dirty="0"/>
          </a:p>
          <a:p>
            <a:pPr marL="0" indent="0" algn="just">
              <a:buNone/>
            </a:pPr>
            <a:endParaRPr lang="pl-PL" sz="1800" dirty="0"/>
          </a:p>
          <a:p>
            <a:pPr marL="0" indent="0" algn="just">
              <a:buNone/>
            </a:pPr>
            <a:endParaRPr lang="pl-PL" sz="1800" dirty="0"/>
          </a:p>
          <a:p>
            <a:pPr marL="0" indent="0" algn="just">
              <a:buNone/>
            </a:pPr>
            <a:endParaRPr lang="pl-PL" sz="1800" dirty="0"/>
          </a:p>
        </p:txBody>
      </p:sp>
      <p:graphicFrame>
        <p:nvGraphicFramePr>
          <p:cNvPr id="7" name="Diagram 6">
            <a:extLst>
              <a:ext uri="{FF2B5EF4-FFF2-40B4-BE49-F238E27FC236}">
                <a16:creationId xmlns="" xmlns:a16="http://schemas.microsoft.com/office/drawing/2014/main" id="{E7814A81-E9A6-4DDE-9FCF-A056A947FF30}"/>
              </a:ext>
            </a:extLst>
          </p:cNvPr>
          <p:cNvGraphicFramePr/>
          <p:nvPr>
            <p:extLst>
              <p:ext uri="{D42A27DB-BD31-4B8C-83A1-F6EECF244321}">
                <p14:modId xmlns:p14="http://schemas.microsoft.com/office/powerpoint/2010/main" val="41295398"/>
              </p:ext>
            </p:extLst>
          </p:nvPr>
        </p:nvGraphicFramePr>
        <p:xfrm>
          <a:off x="1654484" y="1264197"/>
          <a:ext cx="4014143" cy="3195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ole tekstowe 7">
            <a:extLst>
              <a:ext uri="{FF2B5EF4-FFF2-40B4-BE49-F238E27FC236}">
                <a16:creationId xmlns="" xmlns:a16="http://schemas.microsoft.com/office/drawing/2014/main" id="{8C54DBE7-A35F-44CB-BA27-2E13D987B0A8}"/>
              </a:ext>
            </a:extLst>
          </p:cNvPr>
          <p:cNvSpPr txBox="1"/>
          <p:nvPr/>
        </p:nvSpPr>
        <p:spPr>
          <a:xfrm>
            <a:off x="107504" y="2534275"/>
            <a:ext cx="1546980" cy="707886"/>
          </a:xfrm>
          <a:prstGeom prst="rect">
            <a:avLst/>
          </a:prstGeom>
          <a:solidFill>
            <a:schemeClr val="bg1"/>
          </a:solidFill>
        </p:spPr>
        <p:txBody>
          <a:bodyPr wrap="square">
            <a:spAutoFit/>
          </a:bodyPr>
          <a:lstStyle/>
          <a:p>
            <a:pPr eaLnBrk="0" fontAlgn="base" hangingPunct="0">
              <a:spcBef>
                <a:spcPct val="0"/>
              </a:spcBef>
              <a:spcAft>
                <a:spcPct val="0"/>
              </a:spcAft>
            </a:pPr>
            <a:r>
              <a:rPr lang="pl-PL" sz="2000" b="1" dirty="0">
                <a:solidFill>
                  <a:srgbClr val="4472C4">
                    <a:lumMod val="50000"/>
                  </a:srgbClr>
                </a:solidFill>
                <a:ea typeface="Calibri" panose="020F0502020204030204" pitchFamily="34" charset="0"/>
                <a:cs typeface="Times New Roman" panose="02020603050405020304" pitchFamily="18" charset="0"/>
              </a:rPr>
              <a:t>Trendy</a:t>
            </a:r>
          </a:p>
          <a:p>
            <a:pPr eaLnBrk="0" fontAlgn="base" hangingPunct="0">
              <a:spcBef>
                <a:spcPct val="0"/>
              </a:spcBef>
              <a:spcAft>
                <a:spcPct val="0"/>
              </a:spcAft>
            </a:pPr>
            <a:r>
              <a:rPr lang="pl-PL" sz="2000" b="1" dirty="0">
                <a:solidFill>
                  <a:srgbClr val="4472C4">
                    <a:lumMod val="50000"/>
                  </a:srgbClr>
                </a:solidFill>
                <a:ea typeface="Calibri" panose="020F0502020204030204" pitchFamily="34" charset="0"/>
                <a:cs typeface="Times New Roman" panose="02020603050405020304" pitchFamily="18" charset="0"/>
              </a:rPr>
              <a:t>globalne </a:t>
            </a:r>
            <a:endParaRPr lang="pl-PL" sz="2000" dirty="0">
              <a:solidFill>
                <a:srgbClr val="4472C4">
                  <a:lumMod val="50000"/>
                </a:srgbClr>
              </a:solidFill>
            </a:endParaRPr>
          </a:p>
        </p:txBody>
      </p:sp>
      <p:sp>
        <p:nvSpPr>
          <p:cNvPr id="9" name="pole tekstowe 8">
            <a:extLst>
              <a:ext uri="{FF2B5EF4-FFF2-40B4-BE49-F238E27FC236}">
                <a16:creationId xmlns="" xmlns:a16="http://schemas.microsoft.com/office/drawing/2014/main" id="{60709C03-6120-4B8B-B63A-D9FD817C1D84}"/>
              </a:ext>
            </a:extLst>
          </p:cNvPr>
          <p:cNvSpPr txBox="1"/>
          <p:nvPr/>
        </p:nvSpPr>
        <p:spPr>
          <a:xfrm>
            <a:off x="5650092" y="1918722"/>
            <a:ext cx="2721936" cy="1938992"/>
          </a:xfrm>
          <a:prstGeom prst="rect">
            <a:avLst/>
          </a:prstGeom>
          <a:noFill/>
        </p:spPr>
        <p:txBody>
          <a:bodyPr wrap="square">
            <a:spAutoFit/>
          </a:bodyPr>
          <a:lstStyle/>
          <a:p>
            <a:pPr algn="ctr" eaLnBrk="0" fontAlgn="base" hangingPunct="0">
              <a:spcBef>
                <a:spcPct val="0"/>
              </a:spcBef>
              <a:spcAft>
                <a:spcPct val="0"/>
              </a:spcAft>
            </a:pPr>
            <a:r>
              <a:rPr lang="pl-PL" sz="2000" b="1" dirty="0">
                <a:solidFill>
                  <a:srgbClr val="4472C4">
                    <a:lumMod val="50000"/>
                  </a:srgbClr>
                </a:solidFill>
                <a:cs typeface="Times New Roman" panose="02020603050405020304" pitchFamily="18" charset="0"/>
              </a:rPr>
              <a:t>Trendy globalne wzmacniają potrzebę zwiększenia </a:t>
            </a:r>
            <a:r>
              <a:rPr lang="pl-PL" sz="2000" b="1" dirty="0">
                <a:solidFill>
                  <a:srgbClr val="ED7D31"/>
                </a:solidFill>
                <a:cs typeface="Times New Roman" panose="02020603050405020304" pitchFamily="18" charset="0"/>
              </a:rPr>
              <a:t>WYDAJNOŚCI</a:t>
            </a:r>
          </a:p>
          <a:p>
            <a:pPr algn="ctr" eaLnBrk="0" fontAlgn="base" hangingPunct="0">
              <a:spcBef>
                <a:spcPct val="0"/>
              </a:spcBef>
              <a:spcAft>
                <a:spcPct val="0"/>
              </a:spcAft>
            </a:pPr>
            <a:r>
              <a:rPr lang="pl-PL" sz="2000" b="1" dirty="0">
                <a:solidFill>
                  <a:srgbClr val="ED7D31"/>
                </a:solidFill>
                <a:cs typeface="Times New Roman" panose="02020603050405020304" pitchFamily="18" charset="0"/>
              </a:rPr>
              <a:t>i PRODUKTYWNOŚCI</a:t>
            </a:r>
          </a:p>
          <a:p>
            <a:pPr algn="ctr" eaLnBrk="0" fontAlgn="base" hangingPunct="0">
              <a:spcBef>
                <a:spcPct val="0"/>
              </a:spcBef>
              <a:spcAft>
                <a:spcPct val="0"/>
              </a:spcAft>
            </a:pPr>
            <a:r>
              <a:rPr lang="pl-PL" sz="2000" b="1" dirty="0">
                <a:solidFill>
                  <a:srgbClr val="4472C4">
                    <a:lumMod val="50000"/>
                  </a:srgbClr>
                </a:solidFill>
                <a:cs typeface="Times New Roman" panose="02020603050405020304" pitchFamily="18" charset="0"/>
              </a:rPr>
              <a:t>pracy</a:t>
            </a:r>
          </a:p>
        </p:txBody>
      </p:sp>
      <p:sp>
        <p:nvSpPr>
          <p:cNvPr id="10" name="Prostokąt 9">
            <a:extLst>
              <a:ext uri="{FF2B5EF4-FFF2-40B4-BE49-F238E27FC236}">
                <a16:creationId xmlns="" xmlns:a16="http://schemas.microsoft.com/office/drawing/2014/main" id="{02E5365B-E5E9-4E26-B60A-A78EB540A96B}"/>
              </a:ext>
            </a:extLst>
          </p:cNvPr>
          <p:cNvSpPr/>
          <p:nvPr/>
        </p:nvSpPr>
        <p:spPr>
          <a:xfrm>
            <a:off x="467544" y="4941168"/>
            <a:ext cx="7488832" cy="1700808"/>
          </a:xfrm>
          <a:prstGeom prst="rect">
            <a:avLst/>
          </a:prstGeom>
          <a:solidFill>
            <a:schemeClr val="accent2">
              <a:lumMod val="20000"/>
              <a:lumOff val="80000"/>
            </a:schemeClr>
          </a:solidFill>
          <a:ln w="44450">
            <a:solidFill>
              <a:srgbClr val="A36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pl-PL" sz="2000" b="1" dirty="0">
                <a:solidFill>
                  <a:srgbClr val="C00000"/>
                </a:solidFill>
                <a:cs typeface="Times New Roman" panose="02020603050405020304" pitchFamily="18" charset="0"/>
              </a:rPr>
              <a:t>W tym celu coraz większe znaczenie ma</a:t>
            </a:r>
          </a:p>
          <a:p>
            <a:pPr algn="ctr" eaLnBrk="0" fontAlgn="base" hangingPunct="0">
              <a:spcBef>
                <a:spcPct val="0"/>
              </a:spcBef>
              <a:spcAft>
                <a:spcPct val="0"/>
              </a:spcAft>
            </a:pPr>
            <a:r>
              <a:rPr lang="pl-PL" sz="2000" b="1" dirty="0">
                <a:solidFill>
                  <a:srgbClr val="C00000"/>
                </a:solidFill>
                <a:cs typeface="Times New Roman" panose="02020603050405020304" pitchFamily="18" charset="0"/>
              </a:rPr>
              <a:t> skuteczne rozwijanie i wykorzystywanie UMIEJĘTNOŚCI</a:t>
            </a:r>
          </a:p>
          <a:p>
            <a:pPr algn="ctr" eaLnBrk="0" fontAlgn="base" hangingPunct="0">
              <a:spcBef>
                <a:spcPct val="0"/>
              </a:spcBef>
              <a:spcAft>
                <a:spcPct val="0"/>
              </a:spcAft>
            </a:pPr>
            <a:r>
              <a:rPr lang="pl-PL" sz="2000" b="1" dirty="0">
                <a:solidFill>
                  <a:srgbClr val="C00000"/>
                </a:solidFill>
                <a:cs typeface="Times New Roman" panose="02020603050405020304" pitchFamily="18" charset="0"/>
              </a:rPr>
              <a:t>wszystkich uczestników rynku pracy</a:t>
            </a:r>
            <a:r>
              <a:rPr lang="pl-PL" sz="2000" b="1" dirty="0">
                <a:solidFill>
                  <a:srgbClr val="4472C4">
                    <a:lumMod val="50000"/>
                  </a:srgbClr>
                </a:solidFill>
                <a:cs typeface="Times New Roman" panose="02020603050405020304" pitchFamily="18" charset="0"/>
              </a:rPr>
              <a:t/>
            </a:r>
            <a:br>
              <a:rPr lang="pl-PL" sz="2000" b="1" dirty="0">
                <a:solidFill>
                  <a:srgbClr val="4472C4">
                    <a:lumMod val="50000"/>
                  </a:srgbClr>
                </a:solidFill>
                <a:cs typeface="Times New Roman" panose="02020603050405020304" pitchFamily="18" charset="0"/>
              </a:rPr>
            </a:br>
            <a:r>
              <a:rPr lang="pl-PL" sz="2000" b="1" dirty="0">
                <a:solidFill>
                  <a:srgbClr val="4472C4">
                    <a:lumMod val="50000"/>
                  </a:srgbClr>
                </a:solidFill>
                <a:cs typeface="Times New Roman" panose="02020603050405020304" pitchFamily="18" charset="0"/>
              </a:rPr>
              <a:t>(pracodawców, pracowników, osób poszukujących pracy i bezrobotnych).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484784"/>
            <a:ext cx="7560840" cy="1143000"/>
          </a:xfrm>
        </p:spPr>
        <p:txBody>
          <a:bodyPr>
            <a:normAutofit fontScale="90000"/>
          </a:bodyPr>
          <a:lstStyle/>
          <a:p>
            <a:r>
              <a:rPr lang="pl-PL" b="1" dirty="0"/>
              <a:t/>
            </a:r>
            <a:br>
              <a:rPr lang="pl-PL" b="1" dirty="0"/>
            </a:br>
            <a:endParaRPr lang="pl-PL" dirty="0"/>
          </a:p>
        </p:txBody>
      </p:sp>
      <p:sp>
        <p:nvSpPr>
          <p:cNvPr id="3" name="Symbol zastępczy zawartości 2"/>
          <p:cNvSpPr>
            <a:spLocks noGrp="1"/>
          </p:cNvSpPr>
          <p:nvPr>
            <p:ph idx="1"/>
          </p:nvPr>
        </p:nvSpPr>
        <p:spPr>
          <a:xfrm>
            <a:off x="107504" y="2204864"/>
            <a:ext cx="8229600" cy="4525963"/>
          </a:xfrm>
        </p:spPr>
        <p:txBody>
          <a:bodyPr>
            <a:normAutofit/>
          </a:bodyPr>
          <a:lstStyle/>
          <a:p>
            <a:pPr marL="0" indent="0" algn="ctr">
              <a:buNone/>
            </a:pPr>
            <a:endParaRPr lang="pl-PL" b="1" dirty="0"/>
          </a:p>
          <a:p>
            <a:pPr marL="0" indent="0" algn="ctr">
              <a:buNone/>
            </a:pPr>
            <a:endParaRPr lang="pl-PL" b="1" dirty="0"/>
          </a:p>
          <a:p>
            <a:pPr marL="0" indent="0" algn="ctr">
              <a:buNone/>
            </a:pPr>
            <a:endParaRPr lang="pl-PL" sz="2000" b="1" dirty="0"/>
          </a:p>
          <a:p>
            <a:pPr marL="0" indent="0" algn="ctr">
              <a:buNone/>
            </a:pPr>
            <a:r>
              <a:rPr lang="pl-PL" sz="1300" b="1" dirty="0"/>
              <a:t>Źródło: Bilans Kapitału Ludzkiego, Raport z badania ludności w wieku 18-69 lat, 2019 r.</a:t>
            </a:r>
          </a:p>
          <a:p>
            <a:pPr marL="0" indent="0" algn="ctr">
              <a:buNone/>
            </a:pPr>
            <a:endParaRPr lang="pl-PL" sz="2000" b="1" dirty="0"/>
          </a:p>
          <a:p>
            <a:pPr marL="0" indent="0" algn="just">
              <a:buNone/>
            </a:pPr>
            <a:r>
              <a:rPr lang="pl-PL" sz="1500" dirty="0"/>
              <a:t>Powyższe dane pokazują, jak ogromną rolę może odegrać mądre i skłaniające do refleksji doradztwo zawodowe. </a:t>
            </a:r>
            <a:r>
              <a:rPr lang="pl-PL" sz="1500" dirty="0" smtClean="0"/>
              <a:t>Z biegiem </a:t>
            </a:r>
            <a:r>
              <a:rPr lang="pl-PL" sz="1500" dirty="0"/>
              <a:t>czasu coraz więcej Polaków będzie dokonywać satysfakcjonujących wyborów edukacyjno-zawodowych. W jaki sposób to osiągnąć? M.in. kładąc większy nacisk już w szkole na rozmowy o przyszłości (dzięki kompleksowym działaniom pedagogów i doradców z całego kraju), a także dzięki rozwojowi ogólnodostępnych narzędzi takich jak Mapa Karier.</a:t>
            </a:r>
          </a:p>
          <a:p>
            <a:pPr marL="0" indent="0" algn="ctr">
              <a:buNone/>
            </a:pPr>
            <a:endParaRPr lang="pl-PL" sz="2000" b="1" dirty="0"/>
          </a:p>
          <a:p>
            <a:pPr marL="0" indent="0" algn="ctr">
              <a:buNone/>
            </a:pPr>
            <a:r>
              <a:rPr lang="pl-PL" sz="2000" b="1" dirty="0"/>
              <a:t>Źródło: https://mapakarier.org/</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882351"/>
            <a:ext cx="4966520" cy="21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243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484784"/>
            <a:ext cx="7560840" cy="1143000"/>
          </a:xfrm>
        </p:spPr>
        <p:txBody>
          <a:bodyPr>
            <a:normAutofit fontScale="90000"/>
          </a:bodyPr>
          <a:lstStyle/>
          <a:p>
            <a:r>
              <a:rPr lang="pl-PL" b="1" dirty="0"/>
              <a:t/>
            </a:r>
            <a:br>
              <a:rPr lang="pl-PL" b="1" dirty="0"/>
            </a:br>
            <a:endParaRPr lang="pl-PL" dirty="0"/>
          </a:p>
        </p:txBody>
      </p:sp>
      <p:sp>
        <p:nvSpPr>
          <p:cNvPr id="3" name="Symbol zastępczy zawartości 2"/>
          <p:cNvSpPr>
            <a:spLocks noGrp="1"/>
          </p:cNvSpPr>
          <p:nvPr>
            <p:ph idx="1"/>
          </p:nvPr>
        </p:nvSpPr>
        <p:spPr>
          <a:xfrm>
            <a:off x="0" y="980728"/>
            <a:ext cx="8229600" cy="5760640"/>
          </a:xfrm>
        </p:spPr>
        <p:txBody>
          <a:bodyPr>
            <a:normAutofit fontScale="40000" lnSpcReduction="20000"/>
          </a:bodyPr>
          <a:lstStyle/>
          <a:p>
            <a:pPr marL="0" indent="0" algn="ctr">
              <a:buNone/>
            </a:pPr>
            <a:endParaRPr lang="pl-PL" sz="4900" b="1" dirty="0"/>
          </a:p>
          <a:p>
            <a:pPr marL="0" indent="0" algn="ctr">
              <a:buNone/>
            </a:pPr>
            <a:r>
              <a:rPr lang="pl-PL" sz="4900" b="1" dirty="0"/>
              <a:t>Jakie branże będą zyskiwać na znaczeniu teraz i w przyszłości?</a:t>
            </a:r>
          </a:p>
          <a:p>
            <a:pPr marL="0" indent="0" algn="ctr">
              <a:buNone/>
            </a:pPr>
            <a:endParaRPr lang="pl-PL" sz="4300" b="1" dirty="0"/>
          </a:p>
          <a:p>
            <a:pPr marL="0" indent="0" algn="ctr">
              <a:buNone/>
            </a:pPr>
            <a:r>
              <a:rPr lang="pl-PL" sz="3500" dirty="0"/>
              <a:t>Najbardziej szczegółowy wgląd w niedaleką przyszłość daje międzynarodowe badanie The </a:t>
            </a:r>
            <a:r>
              <a:rPr lang="pl-PL" sz="3500" dirty="0" err="1"/>
              <a:t>future</a:t>
            </a:r>
            <a:r>
              <a:rPr lang="pl-PL" sz="3500" dirty="0"/>
              <a:t> of </a:t>
            </a:r>
            <a:r>
              <a:rPr lang="pl-PL" sz="3500" dirty="0" err="1"/>
              <a:t>jobs</a:t>
            </a:r>
            <a:r>
              <a:rPr lang="pl-PL" sz="3500" dirty="0"/>
              <a:t> report, opracowane w 2020 roku przez Światowe Forum Ekonomiczne.</a:t>
            </a:r>
          </a:p>
          <a:p>
            <a:pPr marL="0" indent="0" algn="ctr">
              <a:buNone/>
            </a:pPr>
            <a:endParaRPr lang="pl-PL" sz="3500" dirty="0"/>
          </a:p>
          <a:p>
            <a:pPr marL="0" indent="0" algn="ctr">
              <a:buNone/>
            </a:pPr>
            <a:r>
              <a:rPr lang="pl-PL" sz="3500" dirty="0"/>
              <a:t>W ramach badania powstała szczegółowa lista obszarów i zawodów, na które w roku 2025 będzie znaczące zapotrzebowanie. Lista tych zawodów: </a:t>
            </a:r>
          </a:p>
          <a:p>
            <a:pPr marL="0" indent="0" algn="ctr">
              <a:buNone/>
            </a:pPr>
            <a:endParaRPr lang="pl-PL" sz="3500" dirty="0"/>
          </a:p>
          <a:p>
            <a:pPr marL="0" indent="0" algn="ctr">
              <a:buNone/>
            </a:pPr>
            <a:endParaRPr lang="pl-PL" sz="3500" dirty="0"/>
          </a:p>
          <a:p>
            <a:r>
              <a:rPr lang="pl-PL" sz="3500" dirty="0"/>
              <a:t>- Inżynier </a:t>
            </a:r>
            <a:r>
              <a:rPr lang="pl-PL" sz="3500" dirty="0" err="1"/>
              <a:t>DevOps</a:t>
            </a:r>
            <a:endParaRPr lang="pl-PL" sz="3500" dirty="0"/>
          </a:p>
          <a:p>
            <a:endParaRPr lang="pl-PL" sz="3500" dirty="0"/>
          </a:p>
          <a:p>
            <a:r>
              <a:rPr lang="pl-PL" sz="3500" dirty="0"/>
              <a:t>- </a:t>
            </a:r>
            <a:r>
              <a:rPr lang="pl-PL" sz="3500" dirty="0" err="1"/>
              <a:t>Copywriter</a:t>
            </a:r>
            <a:endParaRPr lang="pl-PL" sz="3500" dirty="0"/>
          </a:p>
          <a:p>
            <a:endParaRPr lang="pl-PL" sz="3500" dirty="0"/>
          </a:p>
          <a:p>
            <a:r>
              <a:rPr lang="pl-PL" sz="3500" dirty="0"/>
              <a:t>- HR Business Partner</a:t>
            </a:r>
          </a:p>
          <a:p>
            <a:endParaRPr lang="pl-PL" sz="3500" dirty="0"/>
          </a:p>
          <a:p>
            <a:r>
              <a:rPr lang="pl-PL" sz="3500" dirty="0"/>
              <a:t>- Data </a:t>
            </a:r>
            <a:r>
              <a:rPr lang="pl-PL" sz="3500" dirty="0" err="1"/>
              <a:t>Scientist</a:t>
            </a:r>
            <a:endParaRPr lang="pl-PL" sz="3500" dirty="0"/>
          </a:p>
          <a:p>
            <a:endParaRPr lang="pl-PL" sz="3500" dirty="0"/>
          </a:p>
          <a:p>
            <a:r>
              <a:rPr lang="pl-PL" sz="3500" dirty="0"/>
              <a:t>- Specjalista ds. przetwarzania w chmurze</a:t>
            </a:r>
          </a:p>
          <a:p>
            <a:endParaRPr lang="pl-PL" sz="3500" dirty="0"/>
          </a:p>
          <a:p>
            <a:r>
              <a:rPr lang="pl-PL" sz="3500" dirty="0"/>
              <a:t>Specjalista ds. </a:t>
            </a:r>
            <a:r>
              <a:rPr lang="pl-PL" sz="3500" dirty="0" err="1"/>
              <a:t>social</a:t>
            </a:r>
            <a:r>
              <a:rPr lang="pl-PL" sz="3500" dirty="0"/>
              <a:t> media</a:t>
            </a:r>
          </a:p>
          <a:p>
            <a:pPr>
              <a:buFontTx/>
              <a:buChar char="-"/>
            </a:pPr>
            <a:endParaRPr lang="pl-PL" dirty="0"/>
          </a:p>
          <a:p>
            <a:pPr>
              <a:buFontTx/>
              <a:buChar char="-"/>
            </a:pPr>
            <a:endParaRPr lang="pl-PL" dirty="0"/>
          </a:p>
          <a:p>
            <a:pPr marL="0" indent="0">
              <a:buNone/>
            </a:pPr>
            <a:r>
              <a:rPr lang="pl-PL" dirty="0"/>
              <a:t>Źródło: https://mapakarier.org/</a:t>
            </a:r>
          </a:p>
          <a:p>
            <a:pPr marL="0" indent="0">
              <a:buNone/>
            </a:pPr>
            <a:endParaRPr lang="pl-PL" b="1" dirty="0"/>
          </a:p>
          <a:p>
            <a:pPr marL="0" indent="0" algn="ctr">
              <a:buNone/>
            </a:pPr>
            <a:endParaRPr lang="pl-PL" b="1" dirty="0"/>
          </a:p>
          <a:p>
            <a:pPr marL="0" indent="0" algn="ctr">
              <a:buNone/>
            </a:pPr>
            <a:endParaRPr lang="pl-PL" b="1" dirty="0"/>
          </a:p>
          <a:p>
            <a:pPr marL="0" indent="0" algn="ctr">
              <a:buNone/>
            </a:pPr>
            <a:endParaRPr lang="pl-PL" b="1" dirty="0"/>
          </a:p>
        </p:txBody>
      </p:sp>
    </p:spTree>
    <p:extLst>
      <p:ext uri="{BB962C8B-B14F-4D97-AF65-F5344CB8AC3E}">
        <p14:creationId xmlns:p14="http://schemas.microsoft.com/office/powerpoint/2010/main" val="41791682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484784"/>
            <a:ext cx="7560840" cy="1143000"/>
          </a:xfrm>
        </p:spPr>
        <p:txBody>
          <a:bodyPr>
            <a:normAutofit fontScale="90000"/>
          </a:bodyPr>
          <a:lstStyle/>
          <a:p>
            <a:r>
              <a:rPr lang="pl-PL" b="1" dirty="0"/>
              <a:t/>
            </a:r>
            <a:br>
              <a:rPr lang="pl-PL" b="1" dirty="0"/>
            </a:br>
            <a:endParaRPr lang="pl-PL" dirty="0"/>
          </a:p>
        </p:txBody>
      </p:sp>
      <p:sp>
        <p:nvSpPr>
          <p:cNvPr id="3" name="Symbol zastępczy zawartości 2"/>
          <p:cNvSpPr>
            <a:spLocks noGrp="1"/>
          </p:cNvSpPr>
          <p:nvPr>
            <p:ph idx="1"/>
          </p:nvPr>
        </p:nvSpPr>
        <p:spPr/>
        <p:txBody>
          <a:bodyPr>
            <a:normAutofit fontScale="85000" lnSpcReduction="20000"/>
          </a:bodyPr>
          <a:lstStyle/>
          <a:p>
            <a:pPr marL="0" indent="0" algn="ctr">
              <a:buNone/>
            </a:pPr>
            <a:r>
              <a:rPr lang="pl-PL" b="1" dirty="0"/>
              <a:t>10 kompetencji przyszłości 2025</a:t>
            </a:r>
          </a:p>
          <a:p>
            <a:pPr marL="0" indent="0" algn="ctr">
              <a:buNone/>
            </a:pPr>
            <a:endParaRPr lang="pl-PL" b="1" dirty="0"/>
          </a:p>
          <a:p>
            <a:pPr marL="514350" indent="-514350">
              <a:buFont typeface="+mj-lt"/>
              <a:buAutoNum type="arabicPeriod"/>
            </a:pPr>
            <a:r>
              <a:rPr lang="pl-PL" sz="1800" dirty="0"/>
              <a:t>Myślenie analityczne i innowacyjność</a:t>
            </a:r>
          </a:p>
          <a:p>
            <a:pPr marL="514350" indent="-514350">
              <a:buFont typeface="+mj-lt"/>
              <a:buAutoNum type="arabicPeriod"/>
            </a:pPr>
            <a:r>
              <a:rPr lang="pl-PL" sz="1800" dirty="0"/>
              <a:t>Aktywne uczenie się i strategie uczenia się</a:t>
            </a:r>
          </a:p>
          <a:p>
            <a:pPr marL="514350" indent="-514350">
              <a:buFont typeface="+mj-lt"/>
              <a:buAutoNum type="arabicPeriod"/>
            </a:pPr>
            <a:r>
              <a:rPr lang="pl-PL" sz="1800" dirty="0"/>
              <a:t>Kompleksowe rozwiązywanie problemów</a:t>
            </a:r>
          </a:p>
          <a:p>
            <a:pPr marL="514350" indent="-514350">
              <a:buFont typeface="+mj-lt"/>
              <a:buAutoNum type="arabicPeriod"/>
            </a:pPr>
            <a:r>
              <a:rPr lang="pl-PL" sz="1800" dirty="0"/>
              <a:t>Myślenie krytyczne i analityczne</a:t>
            </a:r>
          </a:p>
          <a:p>
            <a:pPr marL="514350" indent="-514350">
              <a:buFont typeface="+mj-lt"/>
              <a:buAutoNum type="arabicPeriod"/>
            </a:pPr>
            <a:r>
              <a:rPr lang="pl-PL" sz="1800" dirty="0"/>
              <a:t>Kreatywność, oryginalność i inicjatywna</a:t>
            </a:r>
          </a:p>
          <a:p>
            <a:pPr marL="514350" indent="-514350">
              <a:buFont typeface="+mj-lt"/>
              <a:buAutoNum type="arabicPeriod"/>
            </a:pPr>
            <a:r>
              <a:rPr lang="pl-PL" sz="1800" dirty="0"/>
              <a:t>Przywództwo i wpływ społeczny</a:t>
            </a:r>
          </a:p>
          <a:p>
            <a:pPr marL="514350" indent="-514350">
              <a:buFont typeface="+mj-lt"/>
              <a:buAutoNum type="arabicPeriod"/>
            </a:pPr>
            <a:r>
              <a:rPr lang="pl-PL" sz="1800" dirty="0"/>
              <a:t>Wykorzystanie technologii, monitorowanie i kontrola</a:t>
            </a:r>
          </a:p>
          <a:p>
            <a:pPr marL="514350" indent="-514350">
              <a:buFont typeface="+mj-lt"/>
              <a:buAutoNum type="arabicPeriod"/>
            </a:pPr>
            <a:r>
              <a:rPr lang="pl-PL" sz="1800" dirty="0"/>
              <a:t>Projektowanie technologii, programowanie</a:t>
            </a:r>
          </a:p>
          <a:p>
            <a:pPr marL="514350" indent="-514350">
              <a:buFont typeface="+mj-lt"/>
              <a:buAutoNum type="arabicPeriod"/>
            </a:pPr>
            <a:r>
              <a:rPr lang="pl-PL" sz="1800" dirty="0"/>
              <a:t>Odporność (</a:t>
            </a:r>
            <a:r>
              <a:rPr lang="pl-PL" sz="1800" dirty="0" err="1"/>
              <a:t>rezyliencja</a:t>
            </a:r>
            <a:r>
              <a:rPr lang="pl-PL" sz="1800" dirty="0"/>
              <a:t>), tolerancja stresu i elastyczność</a:t>
            </a:r>
          </a:p>
          <a:p>
            <a:pPr marL="514350" indent="-514350">
              <a:buFont typeface="+mj-lt"/>
              <a:buAutoNum type="arabicPeriod"/>
            </a:pPr>
            <a:r>
              <a:rPr lang="pl-PL" sz="1800" dirty="0"/>
              <a:t>Rozumowanie, rozwiązywanie problemów, ideacja</a:t>
            </a:r>
          </a:p>
          <a:p>
            <a:pPr marL="0" indent="0" algn="ctr">
              <a:buNone/>
            </a:pPr>
            <a:endParaRPr lang="pl-PL" b="1" dirty="0"/>
          </a:p>
          <a:p>
            <a:pPr marL="0" indent="0" algn="ctr">
              <a:buNone/>
            </a:pPr>
            <a:endParaRPr lang="pl-PL" b="1" dirty="0"/>
          </a:p>
          <a:p>
            <a:pPr marL="0" indent="0" algn="ctr">
              <a:buNone/>
            </a:pPr>
            <a:endParaRPr lang="pl-PL" b="1" dirty="0"/>
          </a:p>
          <a:p>
            <a:pPr marL="0" indent="0" algn="ctr">
              <a:buNone/>
            </a:pPr>
            <a:r>
              <a:rPr lang="pl-PL" sz="1100" b="1" dirty="0" err="1"/>
              <a:t>You</a:t>
            </a:r>
            <a:r>
              <a:rPr lang="pl-PL" sz="1100" b="1" dirty="0"/>
              <a:t> </a:t>
            </a:r>
            <a:r>
              <a:rPr lang="pl-PL" sz="1100" b="1" dirty="0" err="1"/>
              <a:t>are</a:t>
            </a:r>
            <a:r>
              <a:rPr lang="pl-PL" sz="1100" b="1" dirty="0"/>
              <a:t> </a:t>
            </a:r>
            <a:r>
              <a:rPr lang="pl-PL" sz="1100" b="1" dirty="0" err="1"/>
              <a:t>viewing</a:t>
            </a:r>
            <a:r>
              <a:rPr lang="pl-PL" sz="1100" b="1" dirty="0"/>
              <a:t> Joanna Pruszyńska </a:t>
            </a:r>
            <a:r>
              <a:rPr lang="pl-PL" sz="1100" b="1" dirty="0" err="1"/>
              <a:t>Witkowska’s</a:t>
            </a:r>
            <a:r>
              <a:rPr lang="pl-PL" sz="1100" b="1" dirty="0"/>
              <a:t> </a:t>
            </a:r>
            <a:r>
              <a:rPr lang="pl-PL" sz="1100" b="1" dirty="0" err="1"/>
              <a:t>screen</a:t>
            </a:r>
            <a:endParaRPr lang="pl-PL" sz="1100" b="1" dirty="0"/>
          </a:p>
        </p:txBody>
      </p:sp>
    </p:spTree>
    <p:extLst>
      <p:ext uri="{BB962C8B-B14F-4D97-AF65-F5344CB8AC3E}">
        <p14:creationId xmlns:p14="http://schemas.microsoft.com/office/powerpoint/2010/main" val="97999314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iestandardowy 3">
      <a:majorFont>
        <a:latin typeface="Cambria"/>
        <a:ea typeface=""/>
        <a:cs typeface=""/>
      </a:majorFont>
      <a:minorFont>
        <a:latin typeface="Cambri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UP slajdy podstawow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zentacja WUP [tryb zgodności]" id="{0F4B2AE2-45AC-4FBA-A7F5-77D9827F73D6}" vid="{3ACE634C-7652-4C93-8C76-BD78B580A420}"/>
    </a:ext>
  </a:extLst>
</a:theme>
</file>

<file path=ppt/theme/theme4.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41052</TotalTime>
  <Words>934</Words>
  <Application>Microsoft Office PowerPoint</Application>
  <PresentationFormat>Pokaz na ekranie (4:3)</PresentationFormat>
  <Paragraphs>223</Paragraphs>
  <Slides>34</Slides>
  <Notes>0</Notes>
  <HiddenSlides>0</HiddenSlides>
  <MMClips>0</MMClips>
  <ScaleCrop>false</ScaleCrop>
  <HeadingPairs>
    <vt:vector size="6" baseType="variant">
      <vt:variant>
        <vt:lpstr>Motyw</vt:lpstr>
      </vt:variant>
      <vt:variant>
        <vt:i4>10</vt:i4>
      </vt:variant>
      <vt:variant>
        <vt:lpstr>Osadzone serwery OLE</vt:lpstr>
      </vt:variant>
      <vt:variant>
        <vt:i4>2</vt:i4>
      </vt:variant>
      <vt:variant>
        <vt:lpstr>Tytuły slajdów</vt:lpstr>
      </vt:variant>
      <vt:variant>
        <vt:i4>34</vt:i4>
      </vt:variant>
    </vt:vector>
  </HeadingPairs>
  <TitlesOfParts>
    <vt:vector size="46" baseType="lpstr">
      <vt:lpstr>Motyw pakietu Office</vt:lpstr>
      <vt:lpstr>1_Motyw pakietu Office</vt:lpstr>
      <vt:lpstr>WUP slajdy podstawowe</vt:lpstr>
      <vt:lpstr>2_Motyw pakietu Office</vt:lpstr>
      <vt:lpstr>3_Motyw pakietu Office</vt:lpstr>
      <vt:lpstr>4_Motyw pakietu Office</vt:lpstr>
      <vt:lpstr>5_Motyw pakietu Office</vt:lpstr>
      <vt:lpstr>6_Motyw pakietu Office</vt:lpstr>
      <vt:lpstr>7_Motyw pakietu Office</vt:lpstr>
      <vt:lpstr>8_Motyw pakietu Office</vt:lpstr>
      <vt:lpstr>Dokument</vt:lpstr>
      <vt:lpstr>Acrobat Document</vt:lpstr>
      <vt:lpstr>Potrzeby lokalnego i regionalnego rynku pracy – wspomaganie szkół w zakresie wyboru zawodu i edukacji zawodowej</vt:lpstr>
      <vt:lpstr>Prezentacja programu PowerPoint</vt:lpstr>
      <vt:lpstr>Prezentacja programu PowerPoint</vt:lpstr>
      <vt:lpstr>Regionalne zasoby pracy kurczą się – pracodawcy coraz częściej zatrudniają pracowników z zagranicy </vt:lpstr>
      <vt:lpstr>Oświadczenia o zamiarze powierzenia wykonywania pracy cudzoziemcowi zarejestrowanych w okresie od 01.01.2021 do 03.11.2021 </vt:lpstr>
      <vt:lpstr>Prezentacja programu PowerPoint</vt:lpstr>
      <vt:lpstr> </vt:lpstr>
      <vt:lpstr> </vt:lpstr>
      <vt:lpstr> </vt:lpstr>
      <vt:lpstr> </vt:lpstr>
      <vt:lpstr> </vt:lpstr>
      <vt:lpst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Zajęcia z doradcą zawodowym w szkołach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vt:lpstr>
      <vt:lpstr>Prezentacja programu PowerPoint</vt:lpstr>
      <vt:lpstr>Prezentacja programu PowerPoint</vt:lpstr>
      <vt:lpstr>Prezentacja programu PowerPoint</vt:lpstr>
      <vt:lpstr> </vt:lpstr>
      <vt:lpstr>Prezentacja programu PowerPoint</vt:lpstr>
      <vt:lpstr>Prezentacja programu PowerPoint</vt:lpstr>
      <vt:lpstr>Wychodząc naprzeciw oczekiwaniom naszych klientów uruchomiliśmy  profil Urzędu na portalu facebooku </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Działania Powiatu malborskiego/ Powiatowego Urzędu Pracy w Malborku w kierunku budowania synergii na rynku pracy poprzez integrację podmiotów z obszaru rynku pracy, edukacji i przedsiębiorczości.</dc:title>
  <dc:creator>martkure</dc:creator>
  <cp:lastModifiedBy>Joanna Reszka</cp:lastModifiedBy>
  <cp:revision>187</cp:revision>
  <dcterms:created xsi:type="dcterms:W3CDTF">2016-09-27T06:47:41Z</dcterms:created>
  <dcterms:modified xsi:type="dcterms:W3CDTF">2021-11-08T11:19:38Z</dcterms:modified>
</cp:coreProperties>
</file>