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notesMasterIdLst>
    <p:notesMasterId r:id="rId41"/>
  </p:notesMasterIdLst>
  <p:handoutMasterIdLst>
    <p:handoutMasterId r:id="rId42"/>
  </p:handoutMasterIdLst>
  <p:sldIdLst>
    <p:sldId id="257" r:id="rId2"/>
    <p:sldId id="258" r:id="rId3"/>
    <p:sldId id="281" r:id="rId4"/>
    <p:sldId id="285" r:id="rId5"/>
    <p:sldId id="286" r:id="rId6"/>
    <p:sldId id="262" r:id="rId7"/>
    <p:sldId id="306" r:id="rId8"/>
    <p:sldId id="321" r:id="rId9"/>
    <p:sldId id="303" r:id="rId10"/>
    <p:sldId id="323" r:id="rId11"/>
    <p:sldId id="261" r:id="rId12"/>
    <p:sldId id="320" r:id="rId13"/>
    <p:sldId id="270" r:id="rId14"/>
    <p:sldId id="271" r:id="rId15"/>
    <p:sldId id="322" r:id="rId16"/>
    <p:sldId id="272" r:id="rId17"/>
    <p:sldId id="289" r:id="rId18"/>
    <p:sldId id="290" r:id="rId19"/>
    <p:sldId id="291" r:id="rId20"/>
    <p:sldId id="311" r:id="rId21"/>
    <p:sldId id="292" r:id="rId22"/>
    <p:sldId id="294" r:id="rId23"/>
    <p:sldId id="295" r:id="rId24"/>
    <p:sldId id="296" r:id="rId25"/>
    <p:sldId id="293" r:id="rId26"/>
    <p:sldId id="298" r:id="rId27"/>
    <p:sldId id="297" r:id="rId28"/>
    <p:sldId id="280" r:id="rId29"/>
    <p:sldId id="299" r:id="rId30"/>
    <p:sldId id="300" r:id="rId31"/>
    <p:sldId id="316" r:id="rId32"/>
    <p:sldId id="318" r:id="rId33"/>
    <p:sldId id="317" r:id="rId34"/>
    <p:sldId id="302" r:id="rId35"/>
    <p:sldId id="313" r:id="rId36"/>
    <p:sldId id="314" r:id="rId37"/>
    <p:sldId id="315" r:id="rId38"/>
    <p:sldId id="301" r:id="rId39"/>
    <p:sldId id="268" r:id="rId40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kcja domyślna" id="{4EC9EECC-2136-4968-B0B3-92892DCD148B}">
          <p14:sldIdLst>
            <p14:sldId id="257"/>
            <p14:sldId id="258"/>
            <p14:sldId id="281"/>
            <p14:sldId id="285"/>
            <p14:sldId id="286"/>
            <p14:sldId id="262"/>
            <p14:sldId id="306"/>
            <p14:sldId id="321"/>
            <p14:sldId id="303"/>
            <p14:sldId id="323"/>
            <p14:sldId id="261"/>
            <p14:sldId id="320"/>
            <p14:sldId id="270"/>
            <p14:sldId id="271"/>
            <p14:sldId id="322"/>
            <p14:sldId id="272"/>
            <p14:sldId id="289"/>
            <p14:sldId id="290"/>
            <p14:sldId id="291"/>
            <p14:sldId id="311"/>
            <p14:sldId id="292"/>
            <p14:sldId id="294"/>
            <p14:sldId id="295"/>
            <p14:sldId id="296"/>
            <p14:sldId id="293"/>
            <p14:sldId id="298"/>
            <p14:sldId id="297"/>
            <p14:sldId id="280"/>
            <p14:sldId id="299"/>
            <p14:sldId id="300"/>
            <p14:sldId id="316"/>
            <p14:sldId id="318"/>
            <p14:sldId id="317"/>
            <p14:sldId id="302"/>
            <p14:sldId id="313"/>
            <p14:sldId id="314"/>
            <p14:sldId id="315"/>
            <p14:sldId id="301"/>
            <p14:sldId id="268"/>
          </p14:sldIdLst>
        </p14:section>
      </p14:sectionLst>
    </p:ex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81" d="100"/>
          <a:sy n="81" d="100"/>
        </p:scale>
        <p:origin x="-300" y="-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0" d="100"/>
          <a:sy n="120" d="100"/>
        </p:scale>
        <p:origin x="5040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A4951B4C-E71D-47C3-953B-7A49E66CC57A}" type="datetime1">
              <a:rPr lang="pl-PL" smtClean="0"/>
              <a:t>10.11.2021</a:t>
            </a:fld>
            <a:endParaRPr lang="en-US" dirty="0"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1A8EE09-76CC-4000-B080-9F213DA7DC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681244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Data — symbol zastępcz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AFA104C3-E9F5-4CA7-B06F-C468484B201B}" type="datetime1">
              <a:rPr lang="pl-PL" smtClean="0"/>
              <a:t>10.11.2021</a:t>
            </a:fld>
            <a:endParaRPr lang="en-US"/>
          </a:p>
        </p:txBody>
      </p:sp>
      <p:sp>
        <p:nvSpPr>
          <p:cNvPr id="4" name="Obraz slajdu — symbol zastępcz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/>
          </a:p>
        </p:txBody>
      </p:sp>
      <p:sp>
        <p:nvSpPr>
          <p:cNvPr id="5" name="Notatki — symbol zastępcz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pl"/>
              <a:t>Kliknij, aby edytować style wzorca tekstu</a:t>
            </a:r>
            <a:endParaRPr lang="en-US"/>
          </a:p>
          <a:p>
            <a:pPr lvl="1" rtl="0"/>
            <a:r>
              <a:rPr lang="pl"/>
              <a:t>Drugi poziom</a:t>
            </a:r>
          </a:p>
          <a:p>
            <a:pPr lvl="2" rtl="0"/>
            <a:r>
              <a:rPr lang="pl"/>
              <a:t>Trzeci poziom</a:t>
            </a:r>
          </a:p>
          <a:p>
            <a:pPr lvl="3" rtl="0"/>
            <a:r>
              <a:rPr lang="pl"/>
              <a:t>Czwarty poziom</a:t>
            </a:r>
          </a:p>
          <a:p>
            <a:pPr lvl="4" rtl="0"/>
            <a:r>
              <a:rPr lang="pl"/>
              <a:t>Piąty poziom</a:t>
            </a:r>
            <a:endParaRPr lang="en-US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8E40627-AA7D-471F-B5F2-0BF9E4C68E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54528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75317A5F-E06D-4384-BAB0-36EE70C57F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BEB682A2-6DC8-46E6-AA21-7A930BB6F2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DA732067-084D-4037-A8FD-C27ACC472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AF0B5FE-B6B9-428C-8DD3-F67FBA667806}" type="datetime1">
              <a:rPr lang="pl-PL" smtClean="0"/>
              <a:t>10.11.2021</a:t>
            </a:fld>
            <a:endParaRPr lang="en-US"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313387B9-1479-487C-8794-BEEED3BB3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686CCC9A-8F6B-4C2B-ABFF-A0E817F5A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78348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A559D589-5302-407A-9E75-7F18E2A44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xmlns="" id="{D21397BC-CDF6-48A5-A885-6875B9FD84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D47B6518-7BF2-45A0-954A-4165DCC46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AA18235-84BE-44AD-BA13-BD35A730FBFB}" type="datetime1">
              <a:rPr lang="pl-PL" smtClean="0"/>
              <a:t>10.11.2021</a:t>
            </a:fld>
            <a:endParaRPr lang="en-US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64BF0955-D674-4561-9FA1-8637895C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80F2F293-4C3C-4C28-97BF-B39E9A30C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848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xmlns="" id="{71C64D13-F93F-4368-98E9-46F2D1C568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xmlns="" id="{9575AC30-6114-421C-9F24-2BA7CD1C92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95411282-917C-48E7-9698-33597FBB4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BDB7FAD6-3A28-4146-9AA2-0365802DD587}" type="datetime1">
              <a:rPr lang="pl-PL" smtClean="0"/>
              <a:t>10.11.2021</a:t>
            </a:fld>
            <a:endParaRPr lang="en-US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800D19A8-7F6A-4B4B-A29C-63CB0D637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F5E0FA09-AE6C-40DB-B273-F88506BB5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795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67B15C4F-DC9B-4A05-83ED-B1867B477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D2A95AEF-2B46-4CD5-B4D0-E145FD88D4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A024F629-14F3-4309-BB3A-88E33A771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1E9466F-1777-43CA-ABA8-641A28AAF006}" type="datetime1">
              <a:rPr lang="pl-PL" smtClean="0"/>
              <a:t>10.11.2021</a:t>
            </a:fld>
            <a:endParaRPr lang="en-US"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46421291-90B9-4929-893A-E79497B4F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63D4665C-7D64-40E5-8F1B-E6E56C932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2528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710ADD4A-3460-4CF7-8052-AC60A148B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6F3D5DEA-DC0C-4987-BBE7-F8D3F5EDC9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1D59923D-9C43-4E2D-8877-A4C38A4E7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94A49ABD-671B-4C2A-8992-625D1179B047}" type="datetime1">
              <a:rPr lang="pl-PL" smtClean="0"/>
              <a:t>10.11.2021</a:t>
            </a:fld>
            <a:endParaRPr lang="en-US"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BD86BCEC-58C5-471D-B518-5F849BD02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989B6A34-D3F1-44B2-9187-2E3187942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0283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965A74FF-5B84-4221-896F-EE5A30E57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C8DDD413-C486-47EC-AB71-CCD24AF85C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C33A8E88-653B-4964-8675-31AF0D7FEC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5979717F-6C7E-4BBF-9126-41E944EB7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8DF64A7B-73CE-4A0D-B21F-1EBC66A983AC}" type="datetime1">
              <a:rPr lang="pl-PL" smtClean="0"/>
              <a:t>10.11.2021</a:t>
            </a:fld>
            <a:endParaRPr lang="en-US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E9272D5F-698F-4C76-90EB-971E01419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141A324D-70C4-4248-AC4F-0622C3CF4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388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A6F8143F-5D74-483C-B370-46D63DAA4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1A2E5D36-1ED6-461F-A0F1-3F306DB623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E12A8949-20FA-48EA-9F43-9167A185E9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xmlns="" id="{5D518F9B-52D2-419A-BDBD-F5E09AA269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xmlns="" id="{78A83F3A-3C79-4430-89F4-B5BAA880C0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xmlns="" id="{CF4CD0B7-1586-4054-B88D-D39155A089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F818757-0F5F-4A95-B10C-FA77BA7D0C7F}" type="datetime1">
              <a:rPr lang="pl-PL" smtClean="0"/>
              <a:t>10.11.2021</a:t>
            </a:fld>
            <a:endParaRPr lang="en-US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xmlns="" id="{1B1486AE-2EA1-4707-AF7F-1BA559FD9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xmlns="" id="{B66EA700-2E1F-4899-AE51-75C5DF5E3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468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E2BD430A-BE1A-49C8-B997-4E82F9E4A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xmlns="" id="{5A23F943-46FE-4A87-B226-AA165A0F4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3710650-2149-4C69-A81F-1EB31B3AED2E}" type="datetime1">
              <a:rPr lang="pl-PL" smtClean="0"/>
              <a:t>10.11.2021</a:t>
            </a:fld>
            <a:endParaRPr lang="en-US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52AAF99A-4F54-4965-9F54-24B0829C4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xmlns="" id="{B9C79CEB-2207-4258-93BB-D8BD9F473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145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xmlns="" id="{2DDDBE71-D011-4822-B326-94EDC899D4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0651D0F-BCAF-4011-8C9C-FB7045B8D4FB}" type="datetime1">
              <a:rPr lang="pl-PL" smtClean="0"/>
              <a:t>10.11.2021</a:t>
            </a:fld>
            <a:endParaRPr lang="en-US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xmlns="" id="{832BDC49-4237-4099-A9FF-4C02C2792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504C1FF0-4E39-46C2-A65B-9FF1E6F1B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434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AF11701A-7664-4AE9-A2FB-534141371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1BB4D14E-DB84-4E32-B9C9-BB968231BD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xmlns="" id="{9DE62738-D122-480D-883F-7427803137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27946D17-8DD3-4C72-8B5C-3E98B1881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8B04C424-9B81-4F06-BC68-5F8C19B738AF}" type="datetime1">
              <a:rPr lang="pl-PL" smtClean="0"/>
              <a:t>10.11.2021</a:t>
            </a:fld>
            <a:endParaRPr lang="en-US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C6F3FA58-955F-462C-86FC-D346644BE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5D5084C9-31FF-4073-8747-34BAA07DE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284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E0DDB37-0A72-4B8D-B833-5A5BF4667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xmlns="" id="{D79B49B7-C8EA-4B92-B21F-40A603DA56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xmlns="" id="{846D49B9-5CAD-495D-B58E-3DADA7698F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EC33E9C0-03E9-4D8D-9BCB-3D31D359F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9A562F7A-5977-4A61-B65B-B94A0BEE4D2F}" type="datetime1">
              <a:rPr lang="pl-PL" smtClean="0"/>
              <a:t>10.11.2021</a:t>
            </a:fld>
            <a:endParaRPr lang="en-US" dirty="0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BE12261B-6965-48DD-B798-4BBF1EE8B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2E3A0D9D-87FF-4D19-977B-F3C99478B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803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xmlns="" id="{773056C6-9FDD-49FA-BB54-F66516E5F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28CA56FF-8CCC-425D-A268-6D0BCFC8CE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AD3BFA2F-302F-4C53-A246-A1E9C55E11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E909B698-A20D-401E-B735-DAF4ED17EA6C}" type="datetime1">
              <a:rPr lang="pl-PL" smtClean="0"/>
              <a:t>10.11.2021</a:t>
            </a:fld>
            <a:endParaRPr lang="en-US"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B88AD3D4-7320-4757-BA3C-4F7706233B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6CBCC07B-0581-4BA5-85F7-3ACA3AAFCE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613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rojektgamma.pl/rozwiazania-dla-firm/licencjonowane-narzedzia-gamma/insights-discovery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splusowo.pl/rodzice-i-uczniowie/doradztwo/koncepcja-donalda/" TargetMode="Externa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0.emf"/><Relationship Id="rId5" Type="http://schemas.openxmlformats.org/officeDocument/2006/relationships/package" Target="../embeddings/Microsoft_Excel_Worksheet1.xlsx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stół przykryty czerwonym obrusem&#10;&#10;Automatycznie generowany opis">
            <a:extLst>
              <a:ext uri="{FF2B5EF4-FFF2-40B4-BE49-F238E27FC236}">
                <a16:creationId xmlns:a16="http://schemas.microsoft.com/office/drawing/2014/main" xmlns="" id="{6D3BA21E-E6C8-4E14-8E53-C5DF567E9D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C8722DDC-8EEE-4A06-8DFE-B44871EAA2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4653" y="4126150"/>
            <a:ext cx="4775075" cy="549171"/>
          </a:xfrm>
          <a:solidFill>
            <a:schemeClr val="bg1">
              <a:alpha val="85000"/>
            </a:schemeClr>
          </a:solidFill>
        </p:spPr>
        <p:txBody>
          <a:bodyPr rtlCol="0">
            <a:normAutofit/>
          </a:bodyPr>
          <a:lstStyle/>
          <a:p>
            <a:pPr rtl="0"/>
            <a:r>
              <a:rPr lang="pl" dirty="0">
                <a:solidFill>
                  <a:schemeClr val="tx1"/>
                </a:solidFill>
              </a:rPr>
              <a:t>Karolina Ambroziak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xmlns="" id="{ACC65C18-6637-4191-89EF-DAA7006A5441}"/>
              </a:ext>
            </a:extLst>
          </p:cNvPr>
          <p:cNvSpPr txBox="1"/>
          <p:nvPr/>
        </p:nvSpPr>
        <p:spPr>
          <a:xfrm>
            <a:off x="234653" y="1928144"/>
            <a:ext cx="10215171" cy="1585049"/>
          </a:xfrm>
          <a:prstGeom prst="rect">
            <a:avLst/>
          </a:prstGeom>
          <a:solidFill>
            <a:schemeClr val="lt1">
              <a:alpha val="88000"/>
            </a:schemeClr>
          </a:solidFill>
          <a:ln>
            <a:solidFill>
              <a:schemeClr val="tx1">
                <a:alpha val="91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4400" dirty="0"/>
              <a:t>Psychologiczne mechanizmy podejmowania decyzji.</a:t>
            </a:r>
            <a:br>
              <a:rPr lang="pl-PL" sz="4400" dirty="0"/>
            </a:br>
            <a:endParaRPr lang="pl-PL" sz="900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1442D946-A1ED-46AE-8AAB-7385FAF48E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3541" y="266287"/>
            <a:ext cx="2106967" cy="453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6931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D00F3DF-B456-47CC-833F-AF7A28E93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3D97CA5D-CCCA-4D74-B3DA-9F4888D64E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B1290F50-0A4B-4C97-838B-2F57658E9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1E9466F-1777-43CA-ABA8-641A28AAF006}" type="datetime1">
              <a:rPr lang="pl-PL" smtClean="0"/>
              <a:t>10.11.2021</a:t>
            </a:fld>
            <a:endParaRPr lang="en-US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8897E601-9893-42AA-BA52-934BB0012C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1564"/>
            <a:ext cx="12192000" cy="6899563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xmlns="" id="{E967B8C9-5421-4528-8049-AF75E21A6FAE}"/>
              </a:ext>
            </a:extLst>
          </p:cNvPr>
          <p:cNvSpPr txBox="1"/>
          <p:nvPr/>
        </p:nvSpPr>
        <p:spPr>
          <a:xfrm>
            <a:off x="550417" y="2378661"/>
            <a:ext cx="10401602" cy="3984290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solidFill>
              <a:schemeClr val="tx1"/>
            </a:solidFill>
            <a:prstDash val="solid"/>
          </a:ln>
        </p:spPr>
        <p:txBody>
          <a:bodyPr wrap="square" rtlCol="0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pl-PL" dirty="0"/>
          </a:p>
          <a:p>
            <a:pPr lvl="1"/>
            <a:r>
              <a:rPr lang="pl-PL" dirty="0"/>
              <a:t>Model podejmowania decyzji </a:t>
            </a:r>
            <a:r>
              <a:rPr lang="pl-PL" dirty="0" err="1"/>
              <a:t>Tiedeman</a:t>
            </a:r>
            <a:r>
              <a:rPr lang="pl-PL" dirty="0"/>
              <a:t> D, O’Hara R., Miller-</a:t>
            </a:r>
            <a:r>
              <a:rPr lang="pl-PL" dirty="0" err="1"/>
              <a:t>Tiedeman</a:t>
            </a:r>
            <a:r>
              <a:rPr lang="pl-PL" dirty="0"/>
              <a:t> A. (1984)</a:t>
            </a:r>
          </a:p>
          <a:p>
            <a:pPr lvl="1"/>
            <a:endParaRPr lang="pl-PL" b="1" dirty="0"/>
          </a:p>
          <a:p>
            <a:pPr lvl="1"/>
            <a:r>
              <a:rPr lang="pl-PL" b="1" dirty="0"/>
              <a:t>Siedmiostopniowy model podejmowania decyzji zawodowych:</a:t>
            </a:r>
          </a:p>
          <a:p>
            <a:pPr lvl="1"/>
            <a:endParaRPr lang="pl-PL" b="1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pl-PL" dirty="0"/>
              <a:t>Eksploracja – badania odznaczające się przypadkowością poszukiwań (14-18 lat)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pl-PL" dirty="0"/>
              <a:t>Krystalizacja – podmiot zaczyna mieć jasno określony cel zawodowy (18-21 lat)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pl-PL" dirty="0"/>
              <a:t>Wybór – okres wdrażania wybranego celu w życie (18-25 lat)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pl-PL" dirty="0"/>
              <a:t>Wyjaśnianie – podjęcie ostatecznej decyzji (18-25 lat)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pl-PL" dirty="0"/>
              <a:t>Indukcja (adaptacja) – zwiększenie własnej odpowiedzialności (21-30 lat)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pl-PL" dirty="0"/>
              <a:t>Zmiana – okres zwiększającej się pewności co do decyzji i coraz mniejszego wahania (21-30 lat)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pl-PL" dirty="0"/>
              <a:t>Integracja (reintegracja) – poczucie zadowolenia z własnych decyzji i wyborów (30-40 lat)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xmlns="" id="{9EE4B8F5-9C91-41CE-913D-7610FF292E9C}"/>
              </a:ext>
            </a:extLst>
          </p:cNvPr>
          <p:cNvSpPr txBox="1"/>
          <p:nvPr/>
        </p:nvSpPr>
        <p:spPr>
          <a:xfrm>
            <a:off x="550417" y="288384"/>
            <a:ext cx="10401602" cy="769441"/>
          </a:xfrm>
          <a:prstGeom prst="rect">
            <a:avLst/>
          </a:prstGeom>
          <a:solidFill>
            <a:schemeClr val="lt1">
              <a:alpha val="88000"/>
            </a:schemeClr>
          </a:solidFill>
          <a:ln>
            <a:solidFill>
              <a:schemeClr val="tx1">
                <a:alpha val="91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4400" dirty="0"/>
              <a:t> Jak dokonujemy decyzji zawodowych.</a:t>
            </a:r>
            <a:endParaRPr lang="pl-PL" sz="900" dirty="0"/>
          </a:p>
        </p:txBody>
      </p:sp>
    </p:spTree>
    <p:extLst>
      <p:ext uri="{BB962C8B-B14F-4D97-AF65-F5344CB8AC3E}">
        <p14:creationId xmlns:p14="http://schemas.microsoft.com/office/powerpoint/2010/main" val="3943708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D00F3DF-B456-47CC-833F-AF7A28E93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3D97CA5D-CCCA-4D74-B3DA-9F4888D64E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B1290F50-0A4B-4C97-838B-2F57658E9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1E9466F-1777-43CA-ABA8-641A28AAF006}" type="datetime1">
              <a:rPr lang="pl-PL" smtClean="0"/>
              <a:t>10.11.2021</a:t>
            </a:fld>
            <a:endParaRPr lang="en-US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8897E601-9893-42AA-BA52-934BB0012C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1564"/>
            <a:ext cx="12192000" cy="6899563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xmlns="" id="{E967B8C9-5421-4528-8049-AF75E21A6FAE}"/>
              </a:ext>
            </a:extLst>
          </p:cNvPr>
          <p:cNvSpPr txBox="1"/>
          <p:nvPr/>
        </p:nvSpPr>
        <p:spPr>
          <a:xfrm>
            <a:off x="648071" y="2378661"/>
            <a:ext cx="10303948" cy="3984290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solidFill>
              <a:schemeClr val="tx1"/>
            </a:solidFill>
            <a:prstDash val="solid"/>
          </a:ln>
        </p:spPr>
        <p:txBody>
          <a:bodyPr wrap="square" rtlCol="0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pl-PL" dirty="0"/>
          </a:p>
          <a:p>
            <a:pPr lvl="1"/>
            <a:r>
              <a:rPr lang="pl-PL" dirty="0"/>
              <a:t>Model systematycznego podejmowania decyzji </a:t>
            </a:r>
            <a:r>
              <a:rPr lang="pl-PL" b="1" dirty="0"/>
              <a:t>Metodą Kolejnych Eliminacji </a:t>
            </a:r>
            <a:r>
              <a:rPr lang="pl-PL" dirty="0" err="1"/>
              <a:t>Gati</a:t>
            </a:r>
            <a:r>
              <a:rPr lang="pl-PL" dirty="0"/>
              <a:t>, I., </a:t>
            </a:r>
            <a:r>
              <a:rPr lang="pl-PL" dirty="0" err="1"/>
              <a:t>Krausz</a:t>
            </a:r>
            <a:r>
              <a:rPr lang="pl-PL" dirty="0"/>
              <a:t> M. </a:t>
            </a:r>
            <a:r>
              <a:rPr lang="pl-PL" dirty="0" err="1"/>
              <a:t>Osipow</a:t>
            </a:r>
            <a:r>
              <a:rPr lang="pl-PL" dirty="0"/>
              <a:t> S.H. (1996):</a:t>
            </a:r>
          </a:p>
          <a:p>
            <a:pPr lvl="1"/>
            <a:endParaRPr lang="pl-PL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pl-PL" dirty="0"/>
              <a:t>Kompromis pomiędzy alternatywnymi wyborami zawodowymi (np. decyzja, które alternatywy są najbliższe realizacji celu).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pl-PL" dirty="0"/>
              <a:t>Kompromis dotyczący ZNACZENIA POSZCZEGÓLNYCH ASPEKTÓW WYBORU (np. decyzja o tym jak wiele i jakiego rodzaju informacje są niezbędne do podjęcia decyzji).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pl-PL" dirty="0"/>
              <a:t>Kompromis dotyczący preferencji w ramach jednego aspektu wyboru (np. otwartości do zmiany dotychczasowego kierunku).</a:t>
            </a:r>
          </a:p>
          <a:p>
            <a:endParaRPr lang="pl-PL" dirty="0"/>
          </a:p>
          <a:p>
            <a:endParaRPr lang="pl-PL" dirty="0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xmlns="" id="{9EE4B8F5-9C91-41CE-913D-7610FF292E9C}"/>
              </a:ext>
            </a:extLst>
          </p:cNvPr>
          <p:cNvSpPr txBox="1"/>
          <p:nvPr/>
        </p:nvSpPr>
        <p:spPr>
          <a:xfrm>
            <a:off x="648071" y="270629"/>
            <a:ext cx="10303948" cy="769441"/>
          </a:xfrm>
          <a:prstGeom prst="rect">
            <a:avLst/>
          </a:prstGeom>
          <a:solidFill>
            <a:schemeClr val="lt1">
              <a:alpha val="88000"/>
            </a:schemeClr>
          </a:solidFill>
          <a:ln>
            <a:solidFill>
              <a:schemeClr val="tx1">
                <a:alpha val="91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4400" dirty="0"/>
              <a:t> Jak dokonujemy decyzji zawodowych.</a:t>
            </a:r>
            <a:endParaRPr lang="pl-PL" sz="900" dirty="0"/>
          </a:p>
        </p:txBody>
      </p:sp>
    </p:spTree>
    <p:extLst>
      <p:ext uri="{BB962C8B-B14F-4D97-AF65-F5344CB8AC3E}">
        <p14:creationId xmlns:p14="http://schemas.microsoft.com/office/powerpoint/2010/main" val="34341219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D00F3DF-B456-47CC-833F-AF7A28E93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3D97CA5D-CCCA-4D74-B3DA-9F4888D64E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B1290F50-0A4B-4C97-838B-2F57658E9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1E9466F-1777-43CA-ABA8-641A28AAF006}" type="datetime1">
              <a:rPr lang="pl-PL" smtClean="0"/>
              <a:t>10.11.2021</a:t>
            </a:fld>
            <a:endParaRPr lang="en-US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8897E601-9893-42AA-BA52-934BB0012C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1564"/>
            <a:ext cx="12192000" cy="6899563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xmlns="" id="{E967B8C9-5421-4528-8049-AF75E21A6FAE}"/>
              </a:ext>
            </a:extLst>
          </p:cNvPr>
          <p:cNvSpPr txBox="1"/>
          <p:nvPr/>
        </p:nvSpPr>
        <p:spPr>
          <a:xfrm>
            <a:off x="674703" y="2378661"/>
            <a:ext cx="10277316" cy="3984290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solidFill>
              <a:schemeClr val="tx1"/>
            </a:solidFill>
            <a:prstDash val="solid"/>
          </a:ln>
        </p:spPr>
        <p:txBody>
          <a:bodyPr wrap="square" rtlCol="0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pl-PL" dirty="0"/>
          </a:p>
          <a:p>
            <a:pPr lvl="1"/>
            <a:r>
              <a:rPr lang="pl-PL" b="1" dirty="0"/>
              <a:t>Heurystyki wydawania sądów</a:t>
            </a:r>
            <a:r>
              <a:rPr lang="pl-PL" dirty="0"/>
              <a:t> – uproszczone reguły wnioskowania. Ludzie automatycznie i bezwiednie posługują się nimi po to, aby wydawać szybkie sądy. Stosowanie heurystyk często prowadzi do wystąpienia błędów poznawczych (</a:t>
            </a:r>
            <a:r>
              <a:rPr lang="pl-PL" dirty="0" err="1"/>
              <a:t>wikipedia</a:t>
            </a:r>
            <a:r>
              <a:rPr lang="pl-PL" dirty="0"/>
              <a:t>) Autorzy teorii Daniel </a:t>
            </a:r>
            <a:r>
              <a:rPr lang="pl-PL" dirty="0" err="1"/>
              <a:t>Kahnemana</a:t>
            </a:r>
            <a:r>
              <a:rPr lang="pl-PL" dirty="0"/>
              <a:t>  i Amos </a:t>
            </a:r>
            <a:r>
              <a:rPr lang="pl-PL" dirty="0" err="1"/>
              <a:t>Tversky</a:t>
            </a:r>
            <a:r>
              <a:rPr lang="pl-PL" dirty="0"/>
              <a:t>.</a:t>
            </a:r>
          </a:p>
          <a:p>
            <a:pPr lvl="1"/>
            <a:r>
              <a:rPr lang="pl-PL" dirty="0"/>
              <a:t>Możemy wyróżnić trzy rodzaje heurystyk:</a:t>
            </a:r>
          </a:p>
          <a:p>
            <a:pPr lvl="1"/>
            <a:r>
              <a:rPr lang="pl-PL" dirty="0"/>
              <a:t>• dostępności (ang. </a:t>
            </a:r>
            <a:r>
              <a:rPr lang="pl-PL" dirty="0" err="1"/>
              <a:t>availability</a:t>
            </a:r>
            <a:r>
              <a:rPr lang="pl-PL" dirty="0"/>
              <a:t> </a:t>
            </a:r>
            <a:r>
              <a:rPr lang="pl-PL" dirty="0" err="1"/>
              <a:t>heuristic</a:t>
            </a:r>
            <a:r>
              <a:rPr lang="pl-PL" dirty="0"/>
              <a:t>) – decyzje podejmowane są najczęściej na podstawie informacji, najłatwiej dostępnych w pamięci oraz zdarzeń bardziej nacechowanych emocjonalnie (np. błąd konfirmacji, efekt świeżości, efekt wiedzy po fakcie)</a:t>
            </a:r>
          </a:p>
          <a:p>
            <a:pPr lvl="1"/>
            <a:r>
              <a:rPr lang="pl-PL" dirty="0"/>
              <a:t>• zakotwiczenia  (ang.  </a:t>
            </a:r>
            <a:r>
              <a:rPr lang="pl-PL" dirty="0" err="1"/>
              <a:t>anchoring</a:t>
            </a:r>
            <a:r>
              <a:rPr lang="pl-PL" dirty="0"/>
              <a:t>  </a:t>
            </a:r>
            <a:r>
              <a:rPr lang="pl-PL" dirty="0" err="1"/>
              <a:t>heuristic</a:t>
            </a:r>
            <a:r>
              <a:rPr lang="pl-PL" dirty="0"/>
              <a:t>)  –  polega  na  oparciu  się (,,zakotwiczeniu”)  na  jakiejś  informacji,  a następnie  zmodyfikowaniu  jej,  dostosowaniu  się  do  niej,  w celu  uzyskania  odpowiedzi  na  pytanie  lub  wydania  sądu (np. efekt halo, efekt pierwszeństwa)</a:t>
            </a:r>
          </a:p>
          <a:p>
            <a:pPr lvl="1"/>
            <a:r>
              <a:rPr lang="pl-PL" dirty="0"/>
              <a:t>• reprezentatywności  (ang.  </a:t>
            </a:r>
            <a:r>
              <a:rPr lang="pl-PL" dirty="0" err="1"/>
              <a:t>representativeness</a:t>
            </a:r>
            <a:r>
              <a:rPr lang="pl-PL" dirty="0"/>
              <a:t>  </a:t>
            </a:r>
            <a:r>
              <a:rPr lang="pl-PL" dirty="0" err="1"/>
              <a:t>heuristic</a:t>
            </a:r>
            <a:r>
              <a:rPr lang="pl-PL" dirty="0"/>
              <a:t>)  –  czyli  dokonywanie  wnioskowania  na  podstawie  częściowego  podobieństwa  do  przypadku  typowego,  reprezentatywnego,  który  już  znamy;  niekoniecznie odpowiada to faktom (np. paradoks hazardzisty); .</a:t>
            </a:r>
          </a:p>
          <a:p>
            <a:endParaRPr lang="pl-PL" dirty="0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xmlns="" id="{9EE4B8F5-9C91-41CE-913D-7610FF292E9C}"/>
              </a:ext>
            </a:extLst>
          </p:cNvPr>
          <p:cNvSpPr txBox="1"/>
          <p:nvPr/>
        </p:nvSpPr>
        <p:spPr>
          <a:xfrm>
            <a:off x="674703" y="270629"/>
            <a:ext cx="10277315" cy="769441"/>
          </a:xfrm>
          <a:prstGeom prst="rect">
            <a:avLst/>
          </a:prstGeom>
          <a:solidFill>
            <a:schemeClr val="lt1">
              <a:alpha val="88000"/>
            </a:schemeClr>
          </a:solidFill>
          <a:ln>
            <a:solidFill>
              <a:schemeClr val="tx1">
                <a:alpha val="91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4400" dirty="0"/>
              <a:t>Pułapki podejmowania decyzji.</a:t>
            </a:r>
            <a:endParaRPr lang="pl-PL" sz="900" dirty="0"/>
          </a:p>
        </p:txBody>
      </p:sp>
    </p:spTree>
    <p:extLst>
      <p:ext uri="{BB962C8B-B14F-4D97-AF65-F5344CB8AC3E}">
        <p14:creationId xmlns:p14="http://schemas.microsoft.com/office/powerpoint/2010/main" val="20762120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D00F3DF-B456-47CC-833F-AF7A28E93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3D97CA5D-CCCA-4D74-B3DA-9F4888D64E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B1290F50-0A4B-4C97-838B-2F57658E9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1E9466F-1777-43CA-ABA8-641A28AAF006}" type="datetime1">
              <a:rPr lang="pl-PL" smtClean="0"/>
              <a:t>10.11.2021</a:t>
            </a:fld>
            <a:endParaRPr lang="en-US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8897E601-9893-42AA-BA52-934BB0012C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99563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xmlns="" id="{E967B8C9-5421-4528-8049-AF75E21A6FAE}"/>
              </a:ext>
            </a:extLst>
          </p:cNvPr>
          <p:cNvSpPr txBox="1"/>
          <p:nvPr/>
        </p:nvSpPr>
        <p:spPr>
          <a:xfrm>
            <a:off x="765545" y="2574523"/>
            <a:ext cx="10215171" cy="4225687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solidFill>
              <a:schemeClr val="tx1"/>
            </a:solidFill>
            <a:prstDash val="solid"/>
          </a:ln>
        </p:spPr>
        <p:txBody>
          <a:bodyPr wrap="square" rtlCol="0">
            <a:norm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endParaRPr lang="pl-PL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l-PL" sz="2000" dirty="0"/>
              <a:t>Zainteresowania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l-PL" sz="2000" dirty="0"/>
              <a:t>Zdolności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l-PL" sz="2000" dirty="0"/>
              <a:t>Umiejętności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l-PL" sz="2000" dirty="0"/>
              <a:t>Wartości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l-PL" sz="2000" dirty="0"/>
              <a:t>Temperament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l-PL" sz="2000" dirty="0"/>
              <a:t>Intelekt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l-PL" sz="2000" dirty="0"/>
              <a:t>Czynniki fizyczne (stan zdrowia)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l-PL" sz="2000" dirty="0"/>
              <a:t>Wpływ środowiska: rodzice, wpływ rówieśników oraz mediów</a:t>
            </a:r>
            <a:endParaRPr lang="pl-PL" dirty="0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xmlns="" id="{9EE4B8F5-9C91-41CE-913D-7610FF292E9C}"/>
              </a:ext>
            </a:extLst>
          </p:cNvPr>
          <p:cNvSpPr txBox="1"/>
          <p:nvPr/>
        </p:nvSpPr>
        <p:spPr>
          <a:xfrm>
            <a:off x="736847" y="288384"/>
            <a:ext cx="10215171" cy="938719"/>
          </a:xfrm>
          <a:prstGeom prst="rect">
            <a:avLst/>
          </a:prstGeom>
          <a:solidFill>
            <a:schemeClr val="lt1">
              <a:alpha val="88000"/>
            </a:schemeClr>
          </a:solidFill>
          <a:ln>
            <a:solidFill>
              <a:schemeClr val="tx1">
                <a:alpha val="91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0" lang="pl-PL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pl-PL" sz="4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C</a:t>
            </a:r>
            <a:r>
              <a:rPr lang="pl-PL" sz="4400" dirty="0" err="1">
                <a:solidFill>
                  <a:schemeClr val="tx1"/>
                </a:solidFill>
              </a:rPr>
              <a:t>z</a:t>
            </a:r>
            <a:r>
              <a:rPr lang="pl-PL" sz="4400" dirty="0" err="1"/>
              <a:t>ynniki</a:t>
            </a:r>
            <a:r>
              <a:rPr lang="pl-PL" sz="4400" dirty="0"/>
              <a:t> kształtujące wybory zawodowe:</a:t>
            </a:r>
          </a:p>
          <a:p>
            <a:r>
              <a:rPr lang="pl-PL" sz="11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679530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D00F3DF-B456-47CC-833F-AF7A28E93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3D97CA5D-CCCA-4D74-B3DA-9F4888D64E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B1290F50-0A4B-4C97-838B-2F57658E9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1E9466F-1777-43CA-ABA8-641A28AAF006}" type="datetime1">
              <a:rPr lang="pl-PL" smtClean="0"/>
              <a:t>10.11.2021</a:t>
            </a:fld>
            <a:endParaRPr lang="en-US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8897E601-9893-42AA-BA52-934BB0012C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99563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xmlns="" id="{E967B8C9-5421-4528-8049-AF75E21A6FAE}"/>
              </a:ext>
            </a:extLst>
          </p:cNvPr>
          <p:cNvSpPr txBox="1"/>
          <p:nvPr/>
        </p:nvSpPr>
        <p:spPr>
          <a:xfrm>
            <a:off x="736846" y="1372590"/>
            <a:ext cx="10215171" cy="5032782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solidFill>
              <a:schemeClr val="tx1"/>
            </a:solidFill>
            <a:prstDash val="solid"/>
          </a:ln>
        </p:spPr>
        <p:txBody>
          <a:bodyPr wrap="square" rtlCol="0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/>
          </a:p>
          <a:p>
            <a:pPr lvl="1"/>
            <a:r>
              <a:rPr lang="pl-PL" sz="2400" dirty="0"/>
              <a:t>Naturalne, atrakcyjne dla człowieka zainteresowanie dziedziną, gdzie aktywnie poznaje określone zjawiska bez  niczyjego  nakazu  czy  obowiązku. </a:t>
            </a:r>
          </a:p>
          <a:p>
            <a:pPr lvl="1"/>
            <a:r>
              <a:rPr lang="pl-PL" sz="2400" dirty="0"/>
              <a:t>Próba uszeregowania zainteresowań - model Johna Hollanda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xmlns="" id="{9EE4B8F5-9C91-41CE-913D-7610FF292E9C}"/>
              </a:ext>
            </a:extLst>
          </p:cNvPr>
          <p:cNvSpPr txBox="1"/>
          <p:nvPr/>
        </p:nvSpPr>
        <p:spPr>
          <a:xfrm>
            <a:off x="736846" y="287626"/>
            <a:ext cx="10215171" cy="769441"/>
          </a:xfrm>
          <a:prstGeom prst="rect">
            <a:avLst/>
          </a:prstGeom>
          <a:solidFill>
            <a:schemeClr val="lt1">
              <a:alpha val="88000"/>
            </a:schemeClr>
          </a:solidFill>
          <a:ln>
            <a:solidFill>
              <a:schemeClr val="tx1">
                <a:alpha val="91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4400" dirty="0"/>
              <a:t>	Zainteresowania:</a:t>
            </a:r>
            <a:endParaRPr lang="pl-PL" sz="900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DC7678EC-002C-49BD-B186-C426A144C7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2185" y="3180975"/>
            <a:ext cx="2688569" cy="285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2572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D00F3DF-B456-47CC-833F-AF7A28E93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3D97CA5D-CCCA-4D74-B3DA-9F4888D64E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B1290F50-0A4B-4C97-838B-2F57658E9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1E9466F-1777-43CA-ABA8-641A28AAF006}" type="datetime1">
              <a:rPr lang="pl-PL" smtClean="0"/>
              <a:t>10.11.2021</a:t>
            </a:fld>
            <a:endParaRPr lang="en-US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8897E601-9893-42AA-BA52-934BB0012C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99563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xmlns="" id="{E967B8C9-5421-4528-8049-AF75E21A6FAE}"/>
              </a:ext>
            </a:extLst>
          </p:cNvPr>
          <p:cNvSpPr txBox="1"/>
          <p:nvPr/>
        </p:nvSpPr>
        <p:spPr>
          <a:xfrm>
            <a:off x="736846" y="1372590"/>
            <a:ext cx="10215171" cy="5032782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solidFill>
              <a:schemeClr val="tx1"/>
            </a:solidFill>
            <a:prstDash val="solid"/>
          </a:ln>
        </p:spPr>
        <p:txBody>
          <a:bodyPr wrap="square" rtlCol="0">
            <a:normAutofit fontScale="550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pl-PL" sz="2900" dirty="0"/>
              <a:t>Typ realistyczny (S) osoby, które lubią pracować z narzędziami i maszynami, posiadają sprawności manualne, związane z mechaniką. Określane są jako wykwalifikowane, konkretne, uzdolnione technicznie lub mechanicznie.</a:t>
            </a:r>
          </a:p>
          <a:p>
            <a:pPr lvl="1"/>
            <a:endParaRPr lang="pl-PL" sz="29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pl-PL" sz="2900" dirty="0"/>
              <a:t>Typ badawczy (B) - w swojej pracy lubi stykać się z abstrakcyjnymi pojęciami, lubi tworzyć teorie i modele. Chce zrozumienia otaczający świat i poszukuje prawdy. Posiada zdolności  matematyczne i naukowe. Określany jest jako racjonalny, abstrakcyjny, analityczny. 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pl-PL" sz="29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pl-PL" sz="2900" dirty="0"/>
              <a:t>Typ artystyczny (A) – takie osoby lubią zachowania kreatywne, umożliwiające wyrażanie samego siebie. Lubią rozwijać pomysły i koncepcje. Wykazują się zdolnościami artystycznymi: pisarskimi, muzycznymi lub w zakresie sztuk pięknych. Określane są jako twórcze o rozwiniętej wyobraźni i estetyce. </a:t>
            </a:r>
          </a:p>
          <a:p>
            <a:pPr lvl="1"/>
            <a:endParaRPr lang="pl-PL" sz="29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pl-PL" sz="2900" dirty="0"/>
              <a:t>Typ społeczny (S) – przedstawiciele tego typu chcą pomagać ludziom, informować i uczyć innych. Mają rozwinięte umiejętności interpersonalne. Określane są jako współpracujące, empatyczne, cierpliwe. </a:t>
            </a:r>
          </a:p>
          <a:p>
            <a:pPr lvl="1"/>
            <a:endParaRPr lang="pl-PL" sz="29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pl-PL" sz="2900" dirty="0"/>
              <a:t>Typ przedsiębiorczy (P) – to typ  lubiący pracę z ludźmi ukierunkowaną na korzyści materialne. Posiada umiejętności przywódcze i komunikowania się. Określane są jako energiczne, rozmowne, pewne siebie. </a:t>
            </a:r>
          </a:p>
          <a:p>
            <a:pPr lvl="1"/>
            <a:endParaRPr lang="pl-PL" sz="29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pl-PL" sz="2900" dirty="0"/>
              <a:t>Typ konwencjonalny (K) – lubi pracę z danymi, ich porządkowanie i strukturalizację. Posiada zdolności urzędnicze i rachunkowe. Jest określany jako zorganizowany, praktyczny, uległy. 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xmlns="" id="{9EE4B8F5-9C91-41CE-913D-7610FF292E9C}"/>
              </a:ext>
            </a:extLst>
          </p:cNvPr>
          <p:cNvSpPr txBox="1"/>
          <p:nvPr/>
        </p:nvSpPr>
        <p:spPr>
          <a:xfrm>
            <a:off x="736846" y="287626"/>
            <a:ext cx="10215171" cy="769441"/>
          </a:xfrm>
          <a:prstGeom prst="rect">
            <a:avLst/>
          </a:prstGeom>
          <a:solidFill>
            <a:schemeClr val="lt1">
              <a:alpha val="88000"/>
            </a:schemeClr>
          </a:solidFill>
          <a:ln>
            <a:solidFill>
              <a:schemeClr val="tx1">
                <a:alpha val="91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4400" dirty="0"/>
              <a:t>	Zainteresowania: Model J.L. Hollanda  </a:t>
            </a:r>
            <a:endParaRPr lang="pl-PL" sz="900" dirty="0"/>
          </a:p>
        </p:txBody>
      </p:sp>
    </p:spTree>
    <p:extLst>
      <p:ext uri="{BB962C8B-B14F-4D97-AF65-F5344CB8AC3E}">
        <p14:creationId xmlns:p14="http://schemas.microsoft.com/office/powerpoint/2010/main" val="26844792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D00F3DF-B456-47CC-833F-AF7A28E93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3D97CA5D-CCCA-4D74-B3DA-9F4888D64E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B1290F50-0A4B-4C97-838B-2F57658E9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1E9466F-1777-43CA-ABA8-641A28AAF006}" type="datetime1">
              <a:rPr lang="pl-PL" smtClean="0"/>
              <a:t>10.11.2021</a:t>
            </a:fld>
            <a:endParaRPr lang="en-US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8897E601-9893-42AA-BA52-934BB0012C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99563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xmlns="" id="{E967B8C9-5421-4528-8049-AF75E21A6FAE}"/>
              </a:ext>
            </a:extLst>
          </p:cNvPr>
          <p:cNvSpPr txBox="1"/>
          <p:nvPr/>
        </p:nvSpPr>
        <p:spPr>
          <a:xfrm>
            <a:off x="736846" y="1372589"/>
            <a:ext cx="10215171" cy="5374439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solidFill>
              <a:schemeClr val="tx1"/>
            </a:solidFill>
            <a:prstDash val="solid"/>
          </a:ln>
        </p:spPr>
        <p:txBody>
          <a:bodyPr wrap="square" rtlCol="0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pl-PL" dirty="0"/>
          </a:p>
          <a:p>
            <a:endParaRPr lang="pl-PL" dirty="0"/>
          </a:p>
          <a:p>
            <a:pPr lvl="1"/>
            <a:r>
              <a:rPr lang="pl-PL" sz="2400" dirty="0"/>
              <a:t>Zespół względnie stałych psychicznych i psychofizycznych właściwości człowieka warunkujących łatwość uczenia się oraz efektywność wykonywania czynności w określonej dziedzinie działalności (definicja za encyklopedia PWN).</a:t>
            </a:r>
          </a:p>
          <a:p>
            <a:pPr lvl="1"/>
            <a:endParaRPr lang="pl-PL" sz="2400" dirty="0"/>
          </a:p>
          <a:p>
            <a:pPr lvl="1"/>
            <a:r>
              <a:rPr lang="pl-PL" sz="2400" dirty="0"/>
              <a:t>Zaliczamy do nich np.  inteligencję, kreatywność, sprawności fizyczne, artystyczne, językowe, matematyczne. 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xmlns="" id="{9EE4B8F5-9C91-41CE-913D-7610FF292E9C}"/>
              </a:ext>
            </a:extLst>
          </p:cNvPr>
          <p:cNvSpPr txBox="1"/>
          <p:nvPr/>
        </p:nvSpPr>
        <p:spPr>
          <a:xfrm>
            <a:off x="736847" y="288384"/>
            <a:ext cx="10215171" cy="907941"/>
          </a:xfrm>
          <a:prstGeom prst="rect">
            <a:avLst/>
          </a:prstGeom>
          <a:solidFill>
            <a:schemeClr val="lt1">
              <a:alpha val="88000"/>
            </a:schemeClr>
          </a:solidFill>
          <a:ln>
            <a:solidFill>
              <a:schemeClr val="tx1">
                <a:alpha val="91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4400" dirty="0"/>
              <a:t>	Zdolności</a:t>
            </a:r>
          </a:p>
          <a:p>
            <a:endParaRPr lang="pl-PL" sz="900" dirty="0"/>
          </a:p>
        </p:txBody>
      </p:sp>
    </p:spTree>
    <p:extLst>
      <p:ext uri="{BB962C8B-B14F-4D97-AF65-F5344CB8AC3E}">
        <p14:creationId xmlns:p14="http://schemas.microsoft.com/office/powerpoint/2010/main" val="29301643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D00F3DF-B456-47CC-833F-AF7A28E93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3D97CA5D-CCCA-4D74-B3DA-9F4888D64E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B1290F50-0A4B-4C97-838B-2F57658E9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1E9466F-1777-43CA-ABA8-641A28AAF006}" type="datetime1">
              <a:rPr lang="pl-PL" smtClean="0"/>
              <a:t>10.11.2021</a:t>
            </a:fld>
            <a:endParaRPr lang="en-US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8897E601-9893-42AA-BA52-934BB0012C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99563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xmlns="" id="{E967B8C9-5421-4528-8049-AF75E21A6FAE}"/>
              </a:ext>
            </a:extLst>
          </p:cNvPr>
          <p:cNvSpPr txBox="1"/>
          <p:nvPr/>
        </p:nvSpPr>
        <p:spPr>
          <a:xfrm>
            <a:off x="736846" y="1372589"/>
            <a:ext cx="10215171" cy="5374439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solidFill>
              <a:schemeClr val="tx1"/>
            </a:solidFill>
            <a:prstDash val="solid"/>
          </a:ln>
        </p:spPr>
        <p:txBody>
          <a:bodyPr wrap="square" rtlCol="0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pl-PL" dirty="0"/>
          </a:p>
          <a:p>
            <a:endParaRPr lang="pl-PL" dirty="0"/>
          </a:p>
          <a:p>
            <a:pPr lvl="1"/>
            <a:r>
              <a:rPr lang="pl-PL" sz="2400" dirty="0"/>
              <a:t>Przyswojona w procesie uczenia się zdolność do wykonywania zadań </a:t>
            </a:r>
            <a:br>
              <a:rPr lang="pl-PL" sz="2400" dirty="0"/>
            </a:br>
            <a:r>
              <a:rPr lang="pl-PL" sz="2400" dirty="0"/>
              <a:t>i rozwiązywania problemów właściwych dla dziedziny uczenia się lub działalności zawodowej (definicja za </a:t>
            </a:r>
            <a:r>
              <a:rPr lang="pl-PL" sz="2400" dirty="0" err="1"/>
              <a:t>wikipedia</a:t>
            </a:r>
            <a:r>
              <a:rPr lang="pl-PL" sz="2400" dirty="0"/>
              <a:t>).</a:t>
            </a:r>
          </a:p>
          <a:p>
            <a:pPr lvl="1"/>
            <a:endParaRPr lang="pl-PL" sz="2400" dirty="0"/>
          </a:p>
          <a:p>
            <a:pPr lvl="1"/>
            <a:r>
              <a:rPr lang="pl-PL" sz="2400" dirty="0"/>
              <a:t>Są to m. in. komunikacja międzyludzka, umiejętność radzenia sobie ze stresem, zarządzanie czasem, wyszukiwanie informacji, planowanie.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xmlns="" id="{9EE4B8F5-9C91-41CE-913D-7610FF292E9C}"/>
              </a:ext>
            </a:extLst>
          </p:cNvPr>
          <p:cNvSpPr txBox="1"/>
          <p:nvPr/>
        </p:nvSpPr>
        <p:spPr>
          <a:xfrm>
            <a:off x="736845" y="264107"/>
            <a:ext cx="10215171" cy="907941"/>
          </a:xfrm>
          <a:prstGeom prst="rect">
            <a:avLst/>
          </a:prstGeom>
          <a:solidFill>
            <a:schemeClr val="lt1">
              <a:alpha val="88000"/>
            </a:schemeClr>
          </a:solidFill>
          <a:ln>
            <a:solidFill>
              <a:schemeClr val="tx1">
                <a:alpha val="91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4400" dirty="0"/>
              <a:t>	Umiejętności </a:t>
            </a:r>
          </a:p>
          <a:p>
            <a:endParaRPr lang="pl-PL" sz="900" dirty="0"/>
          </a:p>
        </p:txBody>
      </p:sp>
    </p:spTree>
    <p:extLst>
      <p:ext uri="{BB962C8B-B14F-4D97-AF65-F5344CB8AC3E}">
        <p14:creationId xmlns:p14="http://schemas.microsoft.com/office/powerpoint/2010/main" val="30820000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D00F3DF-B456-47CC-833F-AF7A28E93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3D97CA5D-CCCA-4D74-B3DA-9F4888D64E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B1290F50-0A4B-4C97-838B-2F57658E9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1E9466F-1777-43CA-ABA8-641A28AAF006}" type="datetime1">
              <a:rPr lang="pl-PL" smtClean="0"/>
              <a:t>10.11.2021</a:t>
            </a:fld>
            <a:endParaRPr lang="en-US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8897E601-9893-42AA-BA52-934BB0012C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99563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xmlns="" id="{E967B8C9-5421-4528-8049-AF75E21A6FAE}"/>
              </a:ext>
            </a:extLst>
          </p:cNvPr>
          <p:cNvSpPr txBox="1"/>
          <p:nvPr/>
        </p:nvSpPr>
        <p:spPr>
          <a:xfrm>
            <a:off x="736846" y="1372589"/>
            <a:ext cx="10215171" cy="5374439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solidFill>
              <a:schemeClr val="tx1"/>
            </a:solidFill>
            <a:prstDash val="solid"/>
          </a:ln>
        </p:spPr>
        <p:txBody>
          <a:bodyPr wrap="square" rtlCol="0">
            <a:normAutofit fontScale="85000"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pl-PL" dirty="0"/>
          </a:p>
          <a:p>
            <a:pPr lvl="1"/>
            <a:r>
              <a:rPr lang="pl-PL" sz="2400" dirty="0"/>
              <a:t>Są to nasze drogowskazy życiowe, to co jest przez nas cenione w życiu, na  zdobyciu  czego  najbardziej  nam  zależy. Znajomość wartości to podstawa wyboru ścieżki zawodowej a także  życiowej. </a:t>
            </a:r>
          </a:p>
          <a:p>
            <a:pPr lvl="1"/>
            <a:r>
              <a:rPr lang="pl-PL" sz="2400" dirty="0"/>
              <a:t>Edgar </a:t>
            </a:r>
            <a:r>
              <a:rPr lang="pl-PL" sz="2400" dirty="0" err="1"/>
              <a:t>Schein</a:t>
            </a:r>
            <a:r>
              <a:rPr lang="pl-PL" sz="2400" dirty="0"/>
              <a:t> przeprowadził badania w których ustalono ścisły związek między wyznawanym systemem wartości, potrzebami, kompetencjami a obranym rodzajem kariery. Wykazano osiem grup takich wartości - </a:t>
            </a:r>
            <a:r>
              <a:rPr lang="pl-PL" sz="2400" b="1" dirty="0"/>
              <a:t>kotwice kariery zawodowej.</a:t>
            </a:r>
            <a:r>
              <a:rPr lang="pl-PL" sz="2400" dirty="0"/>
              <a:t> Należą do nich:</a:t>
            </a:r>
          </a:p>
          <a:p>
            <a:pPr lvl="1"/>
            <a:endParaRPr lang="pl-PL" sz="24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pl-PL" sz="2400" dirty="0"/>
              <a:t>Kompetencje zawodowe – skoncentrowani na byciu specjalistą w zawodzie, osiągnięcie poziomu mistrzostwa, eksperta. Nie są zainteresowani najczęściej stanowiskami menadżerskimi.</a:t>
            </a:r>
          </a:p>
          <a:p>
            <a:pPr lvl="1"/>
            <a:endParaRPr lang="pl-PL" sz="24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pl-PL" sz="2400" dirty="0"/>
              <a:t>Kompetencje menedżerskie – koncentrowanie na zdobyciu doświadczeń w zakresie zarządzania, podejmowanie decyzji, dążenie do władzy i sukcesu finansowego.  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pl-PL" sz="24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pl-PL" sz="2400" dirty="0"/>
              <a:t>Autonomia i niezależność –potrzeba swobody, uwolnienia się z krępujących więzów i ograniczeń (unikanie hierarchii, biurokracji). Zdecydowanie potrzeba bycia ekspertem dużo bardziej niż menadżerem, samodzielnego wykonywania zadań i odpowiedzialności za siebie.</a:t>
            </a:r>
          </a:p>
          <a:p>
            <a:pPr lvl="1"/>
            <a:endParaRPr lang="pl-PL" sz="2400" dirty="0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xmlns="" id="{9EE4B8F5-9C91-41CE-913D-7610FF292E9C}"/>
              </a:ext>
            </a:extLst>
          </p:cNvPr>
          <p:cNvSpPr txBox="1"/>
          <p:nvPr/>
        </p:nvSpPr>
        <p:spPr>
          <a:xfrm>
            <a:off x="765547" y="282085"/>
            <a:ext cx="10215171" cy="907941"/>
          </a:xfrm>
          <a:prstGeom prst="rect">
            <a:avLst/>
          </a:prstGeom>
          <a:solidFill>
            <a:schemeClr val="lt1">
              <a:alpha val="88000"/>
            </a:schemeClr>
          </a:solidFill>
          <a:ln>
            <a:solidFill>
              <a:schemeClr val="tx1">
                <a:alpha val="91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4400" dirty="0"/>
              <a:t>	Wartości</a:t>
            </a:r>
          </a:p>
          <a:p>
            <a:endParaRPr lang="pl-PL" sz="900" dirty="0"/>
          </a:p>
        </p:txBody>
      </p:sp>
    </p:spTree>
    <p:extLst>
      <p:ext uri="{BB962C8B-B14F-4D97-AF65-F5344CB8AC3E}">
        <p14:creationId xmlns:p14="http://schemas.microsoft.com/office/powerpoint/2010/main" val="6631410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D00F3DF-B456-47CC-833F-AF7A28E93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3D97CA5D-CCCA-4D74-B3DA-9F4888D64E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B1290F50-0A4B-4C97-838B-2F57658E9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1E9466F-1777-43CA-ABA8-641A28AAF006}" type="datetime1">
              <a:rPr lang="pl-PL" smtClean="0"/>
              <a:t>10.11.2021</a:t>
            </a:fld>
            <a:endParaRPr lang="en-US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8897E601-9893-42AA-BA52-934BB0012C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99563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xmlns="" id="{E967B8C9-5421-4528-8049-AF75E21A6FAE}"/>
              </a:ext>
            </a:extLst>
          </p:cNvPr>
          <p:cNvSpPr txBox="1"/>
          <p:nvPr/>
        </p:nvSpPr>
        <p:spPr>
          <a:xfrm>
            <a:off x="736846" y="1372589"/>
            <a:ext cx="10215171" cy="5374439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solidFill>
              <a:schemeClr val="tx1"/>
            </a:solidFill>
            <a:prstDash val="solid"/>
          </a:ln>
        </p:spPr>
        <p:txBody>
          <a:bodyPr wrap="square" rtlCol="0">
            <a:normAutofit fontScale="85000" lnSpcReduction="20000"/>
          </a:bodyPr>
          <a:lstStyle/>
          <a:p>
            <a:pPr lvl="1"/>
            <a:endParaRPr lang="pl-PL" sz="24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pl-PL" sz="2400" dirty="0"/>
              <a:t>Bezpieczeństwo i stabilizacja  - odczuwana lojalność z firmą (emocjonalny stosunek do firmy). Jeśli awans, to w ramach tej samej firmy. Nie lubią zmian, cenią stabilizację.</a:t>
            </a:r>
          </a:p>
          <a:p>
            <a:pPr lvl="1"/>
            <a:endParaRPr lang="pl-PL" sz="24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pl-PL" sz="2400" dirty="0"/>
              <a:t>Kreatywność – innowacje, wprowadzanie zmian. Osoby kreatywne posiadają wiedze o sobie, organizacji i różnych jej podsystemach. Są w stanie dostrzec problemy i rozwiązują je. Przejawiają mobilność i pozytywne nastawienie do rotacji jako drogi podwyższania kwalifikacji oraz do awansu poziomego. Satysfakcjonujące jest dla nich stanowisko  doradcy  szefa. Kreatywnością  jest  także przedsiębiorczość.  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pl-PL" sz="24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pl-PL" sz="2400" dirty="0"/>
              <a:t>Usługi  i  poświęcenie  dla  innych – wartości humanistyczne, poczucie „misji”. Chętnie angażują się społecznie (wolontariat).  Życiowym celem staje  się  działanie na rzecz rozwiązywania problemów, pomagania innym. </a:t>
            </a:r>
          </a:p>
          <a:p>
            <a:pPr lvl="1"/>
            <a:endParaRPr lang="pl-PL" sz="24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pl-PL" sz="2400" dirty="0"/>
              <a:t>Wyzwanie – walka z trudnościami, podejmowanie ryzyka. Podejmowanie pracy, w  której jest szansa na walkę i rywalizację (ratowanie firmy od bankructwa, handel i rywalizacja sportowa). </a:t>
            </a:r>
          </a:p>
          <a:p>
            <a:pPr lvl="1"/>
            <a:endParaRPr lang="pl-PL" sz="24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pl-PL" sz="2400" dirty="0"/>
              <a:t>Styl życia – istotny w ich życiu jest </a:t>
            </a:r>
            <a:r>
              <a:rPr lang="pl-PL" sz="2400" dirty="0" err="1"/>
              <a:t>Work</a:t>
            </a:r>
            <a:r>
              <a:rPr lang="pl-PL" sz="2400" dirty="0"/>
              <a:t> - Life </a:t>
            </a:r>
            <a:r>
              <a:rPr lang="pl-PL" sz="2400" dirty="0" err="1"/>
              <a:t>Balance</a:t>
            </a:r>
            <a:r>
              <a:rPr lang="pl-PL" sz="2400" dirty="0"/>
              <a:t>. Dla tej kategorii osób istotniejsze od wysokich dochodów jest spędzenie czasu z rodziną. Bardziej skupieni na harmonii pomiędzy mieć i być. 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xmlns="" id="{9EE4B8F5-9C91-41CE-913D-7610FF292E9C}"/>
              </a:ext>
            </a:extLst>
          </p:cNvPr>
          <p:cNvSpPr txBox="1"/>
          <p:nvPr/>
        </p:nvSpPr>
        <p:spPr>
          <a:xfrm>
            <a:off x="765547" y="282085"/>
            <a:ext cx="10215171" cy="907941"/>
          </a:xfrm>
          <a:prstGeom prst="rect">
            <a:avLst/>
          </a:prstGeom>
          <a:solidFill>
            <a:schemeClr val="lt1">
              <a:alpha val="88000"/>
            </a:schemeClr>
          </a:solidFill>
          <a:ln>
            <a:solidFill>
              <a:schemeClr val="tx1">
                <a:alpha val="91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4400" dirty="0"/>
              <a:t>	Wartości</a:t>
            </a:r>
          </a:p>
          <a:p>
            <a:endParaRPr lang="pl-PL" sz="900" dirty="0"/>
          </a:p>
        </p:txBody>
      </p:sp>
    </p:spTree>
    <p:extLst>
      <p:ext uri="{BB962C8B-B14F-4D97-AF65-F5344CB8AC3E}">
        <p14:creationId xmlns:p14="http://schemas.microsoft.com/office/powerpoint/2010/main" val="31949565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stół przykryty czerwonym obrusem&#10;&#10;Automatycznie generowany opis">
            <a:extLst>
              <a:ext uri="{FF2B5EF4-FFF2-40B4-BE49-F238E27FC236}">
                <a16:creationId xmlns:a16="http://schemas.microsoft.com/office/drawing/2014/main" xmlns="" id="{5C002EE5-E4FF-463C-8DAA-9AC0B6D407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112" y="10"/>
            <a:ext cx="12191979" cy="685799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92C9295F-E638-4F61-AFE2-CF3E40556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6893" y="142043"/>
            <a:ext cx="7382825" cy="5988593"/>
          </a:xfrm>
          <a:solidFill>
            <a:schemeClr val="bg1">
              <a:alpha val="89000"/>
            </a:schemeClr>
          </a:solidFill>
        </p:spPr>
        <p:txBody>
          <a:bodyPr rtlCol="0">
            <a:normAutofit fontScale="90000"/>
          </a:bodyPr>
          <a:lstStyle/>
          <a:p>
            <a:r>
              <a:rPr lang="pl-PL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pl-PL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- Czym jest decyzja?</a:t>
            </a:r>
            <a:br>
              <a:rPr lang="pl-PL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- Fazy podejmowania decyzji.</a:t>
            </a:r>
            <a:br>
              <a:rPr lang="pl-PL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- Decyzje zawodowe.</a:t>
            </a:r>
            <a:br>
              <a:rPr lang="pl-PL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- Co wpływa na wybory młodych </a:t>
            </a:r>
            <a:br>
              <a:rPr lang="pl-PL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ludzi – czynniki kształtujące wybory?</a:t>
            </a:r>
            <a:br>
              <a:rPr lang="pl-PL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- Biologiczne podstawy podejmowania  </a:t>
            </a:r>
            <a:br>
              <a:rPr lang="pl-PL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decyzji.</a:t>
            </a: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872021A1-1F07-44FB-A4D6-6A26601C0B3D}"/>
              </a:ext>
            </a:extLst>
          </p:cNvPr>
          <p:cNvSpPr txBox="1"/>
          <p:nvPr/>
        </p:nvSpPr>
        <p:spPr>
          <a:xfrm>
            <a:off x="592282" y="1132609"/>
            <a:ext cx="3429714" cy="144655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pl-PL" sz="4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Poruszane zagadnienia.</a:t>
            </a:r>
            <a:endParaRPr lang="pl-PL" sz="4400" dirty="0"/>
          </a:p>
        </p:txBody>
      </p:sp>
    </p:spTree>
    <p:extLst>
      <p:ext uri="{BB962C8B-B14F-4D97-AF65-F5344CB8AC3E}">
        <p14:creationId xmlns:p14="http://schemas.microsoft.com/office/powerpoint/2010/main" val="1216010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D00F3DF-B456-47CC-833F-AF7A28E93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3D97CA5D-CCCA-4D74-B3DA-9F4888D64E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B1290F50-0A4B-4C97-838B-2F57658E9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1E9466F-1777-43CA-ABA8-641A28AAF006}" type="datetime1">
              <a:rPr lang="pl-PL" smtClean="0"/>
              <a:t>10.11.2021</a:t>
            </a:fld>
            <a:endParaRPr lang="en-US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8897E601-9893-42AA-BA52-934BB0012C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99563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xmlns="" id="{E967B8C9-5421-4528-8049-AF75E21A6FAE}"/>
              </a:ext>
            </a:extLst>
          </p:cNvPr>
          <p:cNvSpPr txBox="1"/>
          <p:nvPr/>
        </p:nvSpPr>
        <p:spPr>
          <a:xfrm>
            <a:off x="3701988" y="208334"/>
            <a:ext cx="7927759" cy="6649666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solidFill>
              <a:schemeClr val="tx1"/>
            </a:solidFill>
            <a:prstDash val="solid"/>
          </a:ln>
        </p:spPr>
        <p:txBody>
          <a:bodyPr wrap="square" rtlCol="0">
            <a:normAutofit/>
          </a:bodyPr>
          <a:lstStyle/>
          <a:p>
            <a:pPr lvl="1"/>
            <a:endParaRPr lang="pl-PL" sz="2400" dirty="0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xmlns="" id="{9EE4B8F5-9C91-41CE-913D-7610FF292E9C}"/>
              </a:ext>
            </a:extLst>
          </p:cNvPr>
          <p:cNvSpPr txBox="1"/>
          <p:nvPr/>
        </p:nvSpPr>
        <p:spPr>
          <a:xfrm>
            <a:off x="335063" y="237276"/>
            <a:ext cx="2603446" cy="2939266"/>
          </a:xfrm>
          <a:prstGeom prst="rect">
            <a:avLst/>
          </a:prstGeom>
          <a:solidFill>
            <a:schemeClr val="lt1">
              <a:alpha val="88000"/>
            </a:schemeClr>
          </a:solidFill>
          <a:ln>
            <a:solidFill>
              <a:schemeClr val="tx1">
                <a:alpha val="91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4400" dirty="0"/>
              <a:t>Wartości –kreatywna zabawa domowa </a:t>
            </a:r>
          </a:p>
          <a:p>
            <a:endParaRPr lang="pl-PL" sz="900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CC396384-D153-4AA2-827F-84C52485F9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8687" y="-1393866"/>
            <a:ext cx="7394359" cy="8043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9050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D00F3DF-B456-47CC-833F-AF7A28E93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3D97CA5D-CCCA-4D74-B3DA-9F4888D64E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B1290F50-0A4B-4C97-838B-2F57658E9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1E9466F-1777-43CA-ABA8-641A28AAF006}" type="datetime1">
              <a:rPr lang="pl-PL" smtClean="0"/>
              <a:t>10.11.2021</a:t>
            </a:fld>
            <a:endParaRPr lang="en-US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8897E601-9893-42AA-BA52-934BB0012C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99563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xmlns="" id="{E967B8C9-5421-4528-8049-AF75E21A6FAE}"/>
              </a:ext>
            </a:extLst>
          </p:cNvPr>
          <p:cNvSpPr txBox="1"/>
          <p:nvPr/>
        </p:nvSpPr>
        <p:spPr>
          <a:xfrm>
            <a:off x="736846" y="1372589"/>
            <a:ext cx="10215171" cy="5374439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solidFill>
              <a:schemeClr val="tx1"/>
            </a:solidFill>
            <a:prstDash val="solid"/>
          </a:ln>
        </p:spPr>
        <p:txBody>
          <a:bodyPr wrap="square" rtlCol="0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pl-PL" dirty="0"/>
          </a:p>
          <a:p>
            <a:endParaRPr lang="pl-PL" dirty="0"/>
          </a:p>
          <a:p>
            <a:pPr lvl="1"/>
            <a:r>
              <a:rPr lang="pl-PL" sz="2400" dirty="0"/>
              <a:t>Temperament – zespół cech osobowości, zdeterminowanych genetycznie i ujawniających się już w pierwszym roku życia człowieka. Tak rozumiany temperament stanowi podstawę kształtowania się i rozwoju osobowości (</a:t>
            </a:r>
            <a:r>
              <a:rPr lang="pl-PL" sz="2400" dirty="0" err="1"/>
              <a:t>Buss</a:t>
            </a:r>
            <a:r>
              <a:rPr lang="pl-PL" sz="2400" dirty="0"/>
              <a:t> i </a:t>
            </a:r>
            <a:r>
              <a:rPr lang="pl-PL" sz="2400" dirty="0" err="1"/>
              <a:t>Plomin</a:t>
            </a:r>
            <a:r>
              <a:rPr lang="pl-PL" sz="2400" dirty="0"/>
              <a:t>, definicja za </a:t>
            </a:r>
            <a:r>
              <a:rPr lang="pl-PL" sz="2400" dirty="0" err="1"/>
              <a:t>wikipedia</a:t>
            </a:r>
            <a:r>
              <a:rPr lang="pl-PL" sz="2400" dirty="0"/>
              <a:t>). </a:t>
            </a:r>
          </a:p>
          <a:p>
            <a:pPr lvl="1"/>
            <a:endParaRPr lang="pl-PL" sz="2400" dirty="0"/>
          </a:p>
          <a:p>
            <a:pPr lvl="1"/>
            <a:r>
              <a:rPr lang="pl-PL" sz="2400" dirty="0"/>
              <a:t>Klasyczny podział na: flegmatyk, choleryk, sangwinik i melancholik (Galen – Hipokrates).</a:t>
            </a:r>
          </a:p>
          <a:p>
            <a:pPr lvl="1"/>
            <a:r>
              <a:rPr lang="pl-PL" sz="2400" dirty="0"/>
              <a:t>Model oparty na teorii Junga wykorzystywany np. w Discovery </a:t>
            </a:r>
            <a:r>
              <a:rPr lang="pl-PL" sz="2400" dirty="0" err="1"/>
              <a:t>Insights</a:t>
            </a:r>
            <a:endParaRPr lang="pl-PL" sz="2400" dirty="0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xmlns="" id="{9EE4B8F5-9C91-41CE-913D-7610FF292E9C}"/>
              </a:ext>
            </a:extLst>
          </p:cNvPr>
          <p:cNvSpPr txBox="1"/>
          <p:nvPr/>
        </p:nvSpPr>
        <p:spPr>
          <a:xfrm>
            <a:off x="736845" y="264107"/>
            <a:ext cx="10215171" cy="907941"/>
          </a:xfrm>
          <a:prstGeom prst="rect">
            <a:avLst/>
          </a:prstGeom>
          <a:solidFill>
            <a:schemeClr val="lt1">
              <a:alpha val="88000"/>
            </a:schemeClr>
          </a:solidFill>
          <a:ln>
            <a:solidFill>
              <a:schemeClr val="tx1">
                <a:alpha val="91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4400" dirty="0"/>
              <a:t>	Temperament </a:t>
            </a:r>
          </a:p>
          <a:p>
            <a:endParaRPr lang="pl-PL" sz="900" dirty="0"/>
          </a:p>
        </p:txBody>
      </p:sp>
    </p:spTree>
    <p:extLst>
      <p:ext uri="{BB962C8B-B14F-4D97-AF65-F5344CB8AC3E}">
        <p14:creationId xmlns:p14="http://schemas.microsoft.com/office/powerpoint/2010/main" val="31255032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D00F3DF-B456-47CC-833F-AF7A28E93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3D97CA5D-CCCA-4D74-B3DA-9F4888D64E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B1290F50-0A4B-4C97-838B-2F57658E9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1E9466F-1777-43CA-ABA8-641A28AAF006}" type="datetime1">
              <a:rPr lang="pl-PL" smtClean="0"/>
              <a:t>10.11.2021</a:t>
            </a:fld>
            <a:endParaRPr lang="en-US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8897E601-9893-42AA-BA52-934BB0012C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99563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xmlns="" id="{E967B8C9-5421-4528-8049-AF75E21A6FAE}"/>
              </a:ext>
            </a:extLst>
          </p:cNvPr>
          <p:cNvSpPr txBox="1"/>
          <p:nvPr/>
        </p:nvSpPr>
        <p:spPr>
          <a:xfrm>
            <a:off x="838200" y="1372854"/>
            <a:ext cx="10215171" cy="5374439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solidFill>
              <a:schemeClr val="tx1"/>
            </a:solidFill>
            <a:prstDash val="solid"/>
          </a:ln>
        </p:spPr>
        <p:txBody>
          <a:bodyPr wrap="square" rtlCol="0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pl-PL" dirty="0"/>
          </a:p>
          <a:p>
            <a:pPr lvl="1"/>
            <a:r>
              <a:rPr lang="pl-PL" sz="1000" dirty="0">
                <a:hlinkClick r:id="rId3"/>
              </a:rPr>
              <a:t>https://www.projektgamma.pl/rozwiazania-dla-firm/licencjonowane-narzedzia-gamma/insights-discovery</a:t>
            </a:r>
            <a:endParaRPr lang="pl-PL" sz="1000" dirty="0"/>
          </a:p>
          <a:p>
            <a:pPr lvl="1"/>
            <a:r>
              <a:rPr lang="pl-PL" sz="2400" dirty="0"/>
              <a:t/>
            </a:r>
            <a:br>
              <a:rPr lang="pl-PL" sz="2400" dirty="0"/>
            </a:br>
            <a:r>
              <a:rPr lang="pl-PL" sz="2400" dirty="0"/>
              <a:t/>
            </a:r>
            <a:br>
              <a:rPr lang="pl-PL" sz="2400" dirty="0"/>
            </a:br>
            <a:r>
              <a:rPr lang="pl-PL" sz="2400" dirty="0"/>
              <a:t/>
            </a:r>
            <a:br>
              <a:rPr lang="pl-PL" sz="2400" dirty="0"/>
            </a:br>
            <a:r>
              <a:rPr lang="pl-PL" sz="2400" dirty="0"/>
              <a:t/>
            </a:r>
            <a:br>
              <a:rPr lang="pl-PL" sz="2400" dirty="0"/>
            </a:br>
            <a:r>
              <a:rPr lang="pl-PL" sz="2400" dirty="0"/>
              <a:t/>
            </a:r>
            <a:br>
              <a:rPr lang="pl-PL" sz="2400" dirty="0"/>
            </a:br>
            <a:r>
              <a:rPr lang="pl-PL" sz="2400" dirty="0"/>
              <a:t/>
            </a:r>
            <a:br>
              <a:rPr lang="pl-PL" sz="2400" dirty="0"/>
            </a:br>
            <a:r>
              <a:rPr lang="pl-PL" sz="2400" dirty="0"/>
              <a:t/>
            </a:r>
            <a:br>
              <a:rPr lang="pl-PL" sz="2400" dirty="0"/>
            </a:br>
            <a:r>
              <a:rPr lang="pl-PL" sz="2400" dirty="0"/>
              <a:t/>
            </a:r>
            <a:br>
              <a:rPr lang="pl-PL" sz="2400" dirty="0"/>
            </a:br>
            <a:r>
              <a:rPr lang="pl-PL" sz="2400" dirty="0"/>
              <a:t/>
            </a:r>
            <a:br>
              <a:rPr lang="pl-PL" sz="2400" dirty="0"/>
            </a:br>
            <a:r>
              <a:rPr lang="pl-PL" sz="2400" dirty="0"/>
              <a:t>											</a:t>
            </a:r>
          </a:p>
          <a:p>
            <a:pPr lvl="1"/>
            <a:r>
              <a:rPr lang="pl-PL" sz="2400" dirty="0"/>
              <a:t>						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xmlns="" id="{9EE4B8F5-9C91-41CE-913D-7610FF292E9C}"/>
              </a:ext>
            </a:extLst>
          </p:cNvPr>
          <p:cNvSpPr txBox="1"/>
          <p:nvPr/>
        </p:nvSpPr>
        <p:spPr>
          <a:xfrm>
            <a:off x="736845" y="264107"/>
            <a:ext cx="10215171" cy="907941"/>
          </a:xfrm>
          <a:prstGeom prst="rect">
            <a:avLst/>
          </a:prstGeom>
          <a:solidFill>
            <a:schemeClr val="lt1">
              <a:alpha val="88000"/>
            </a:schemeClr>
          </a:solidFill>
          <a:ln>
            <a:solidFill>
              <a:schemeClr val="tx1">
                <a:alpha val="91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4400" dirty="0"/>
              <a:t>	Temperament </a:t>
            </a:r>
          </a:p>
          <a:p>
            <a:endParaRPr lang="pl-PL" sz="900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972C7AFB-293E-4C22-B466-657A0BF699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400" y="1962150"/>
            <a:ext cx="4151869" cy="453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0473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D00F3DF-B456-47CC-833F-AF7A28E93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3D97CA5D-CCCA-4D74-B3DA-9F4888D64E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B1290F50-0A4B-4C97-838B-2F57658E9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1E9466F-1777-43CA-ABA8-641A28AAF006}" type="datetime1">
              <a:rPr lang="pl-PL" smtClean="0"/>
              <a:t>10.11.2021</a:t>
            </a:fld>
            <a:endParaRPr lang="en-US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8897E601-9893-42AA-BA52-934BB0012C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99563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xmlns="" id="{E967B8C9-5421-4528-8049-AF75E21A6FAE}"/>
              </a:ext>
            </a:extLst>
          </p:cNvPr>
          <p:cNvSpPr txBox="1"/>
          <p:nvPr/>
        </p:nvSpPr>
        <p:spPr>
          <a:xfrm>
            <a:off x="838200" y="1372854"/>
            <a:ext cx="10215171" cy="5374439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solidFill>
              <a:schemeClr val="tx1"/>
            </a:solidFill>
            <a:prstDash val="solid"/>
          </a:ln>
        </p:spPr>
        <p:txBody>
          <a:bodyPr wrap="square" rtlCol="0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pl-PL" sz="2400" dirty="0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xmlns="" id="{9EE4B8F5-9C91-41CE-913D-7610FF292E9C}"/>
              </a:ext>
            </a:extLst>
          </p:cNvPr>
          <p:cNvSpPr txBox="1"/>
          <p:nvPr/>
        </p:nvSpPr>
        <p:spPr>
          <a:xfrm>
            <a:off x="736845" y="264107"/>
            <a:ext cx="10215171" cy="769441"/>
          </a:xfrm>
          <a:prstGeom prst="rect">
            <a:avLst/>
          </a:prstGeom>
          <a:solidFill>
            <a:schemeClr val="lt1">
              <a:alpha val="88000"/>
            </a:schemeClr>
          </a:solidFill>
          <a:ln>
            <a:solidFill>
              <a:schemeClr val="tx1">
                <a:alpha val="91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4400" dirty="0"/>
              <a:t>  Temperament- </a:t>
            </a:r>
            <a:r>
              <a:rPr lang="pl-PL" sz="2400" dirty="0"/>
              <a:t>Style decyzyjne (J. </a:t>
            </a:r>
            <a:r>
              <a:rPr lang="pl-PL" sz="2400" dirty="0" err="1"/>
              <a:t>Rowe</a:t>
            </a:r>
            <a:r>
              <a:rPr lang="pl-PL" sz="2400" dirty="0"/>
              <a:t>, J.D. </a:t>
            </a:r>
            <a:r>
              <a:rPr lang="pl-PL" sz="2400" dirty="0" err="1"/>
              <a:t>Boulgarides</a:t>
            </a:r>
            <a:r>
              <a:rPr lang="pl-PL" sz="2400" dirty="0"/>
              <a:t>, 1994)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A2C3F454-B6D8-4BED-B8B0-5AB4E2F3E9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7647" y="1960561"/>
            <a:ext cx="4900313" cy="435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8069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D00F3DF-B456-47CC-833F-AF7A28E93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3D97CA5D-CCCA-4D74-B3DA-9F4888D64E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B1290F50-0A4B-4C97-838B-2F57658E9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1E9466F-1777-43CA-ABA8-641A28AAF006}" type="datetime1">
              <a:rPr lang="pl-PL" smtClean="0"/>
              <a:t>10.11.2021</a:t>
            </a:fld>
            <a:endParaRPr lang="en-US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8897E601-9893-42AA-BA52-934BB0012C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99563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xmlns="" id="{E967B8C9-5421-4528-8049-AF75E21A6FAE}"/>
              </a:ext>
            </a:extLst>
          </p:cNvPr>
          <p:cNvSpPr txBox="1"/>
          <p:nvPr/>
        </p:nvSpPr>
        <p:spPr>
          <a:xfrm>
            <a:off x="838200" y="1372854"/>
            <a:ext cx="10215171" cy="5374439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solidFill>
              <a:schemeClr val="tx1"/>
            </a:solidFill>
            <a:prstDash val="solid"/>
          </a:ln>
        </p:spPr>
        <p:txBody>
          <a:bodyPr wrap="square" rtlCol="0">
            <a:normAutofit fontScale="55000" lnSpcReduction="20000"/>
          </a:bodyPr>
          <a:lstStyle/>
          <a:p>
            <a:pPr lvl="1"/>
            <a:endParaRPr lang="pl-PL" dirty="0"/>
          </a:p>
          <a:p>
            <a:pPr lvl="1" algn="just"/>
            <a:r>
              <a:rPr lang="pl-PL" sz="3800" dirty="0"/>
              <a:t/>
            </a:r>
            <a:br>
              <a:rPr lang="pl-PL" sz="3800" dirty="0"/>
            </a:br>
            <a:r>
              <a:rPr lang="pl-PL" sz="3800" b="1" dirty="0"/>
              <a:t>Styl analityczny </a:t>
            </a:r>
            <a:r>
              <a:rPr lang="pl-PL" sz="3800" dirty="0"/>
              <a:t>– wysoka tolerancja dla  niejednoznaczności, potrzeba dużej </a:t>
            </a:r>
          </a:p>
          <a:p>
            <a:pPr lvl="1" algn="just"/>
            <a:r>
              <a:rPr lang="pl-PL" sz="3800" dirty="0"/>
              <a:t>ilości informacji, rozważanie wielu możliwości. Decydent dokonujący </a:t>
            </a:r>
          </a:p>
          <a:p>
            <a:pPr lvl="1" algn="just"/>
            <a:r>
              <a:rPr lang="pl-PL" sz="3800" dirty="0"/>
              <a:t>wyboru rozważnego, umiejący sobie radzić z nowymi sytuacjami, a także umiejący </a:t>
            </a:r>
          </a:p>
          <a:p>
            <a:pPr lvl="1" algn="just"/>
            <a:r>
              <a:rPr lang="pl-PL" sz="3800" dirty="0"/>
              <a:t>się do nich dostosować.</a:t>
            </a:r>
          </a:p>
          <a:p>
            <a:pPr lvl="1" algn="just"/>
            <a:endParaRPr lang="pl-PL" sz="3800" dirty="0"/>
          </a:p>
          <a:p>
            <a:pPr lvl="1" algn="just"/>
            <a:r>
              <a:rPr lang="pl-PL" sz="3800" b="1" dirty="0"/>
              <a:t>Styl dyrektywny </a:t>
            </a:r>
            <a:r>
              <a:rPr lang="pl-PL" sz="3800" dirty="0"/>
              <a:t>– niska tolerancja niejednoznaczności. Przejawiają dążenie do </a:t>
            </a:r>
          </a:p>
          <a:p>
            <a:pPr lvl="1" algn="just"/>
            <a:r>
              <a:rPr lang="pl-PL" sz="3800" dirty="0"/>
              <a:t>logiki i sprawności. W decyzjach mogą popełnić błędy, z uwagi na fakt, iż podejmują </a:t>
            </a:r>
          </a:p>
          <a:p>
            <a:pPr lvl="1" algn="just"/>
            <a:r>
              <a:rPr lang="pl-PL" sz="3800" dirty="0"/>
              <a:t>je sprawnie, ale bez sprawdzenia wszelkich dostępnych informacji. Szybkie decyzje, </a:t>
            </a:r>
          </a:p>
          <a:p>
            <a:pPr lvl="1" algn="just"/>
            <a:r>
              <a:rPr lang="pl-PL" sz="3800" dirty="0"/>
              <a:t>ale raczej krótkofalowe.</a:t>
            </a:r>
          </a:p>
          <a:p>
            <a:pPr lvl="1" algn="just"/>
            <a:endParaRPr lang="pl-PL" sz="3800" dirty="0"/>
          </a:p>
          <a:p>
            <a:pPr lvl="1" algn="just"/>
            <a:r>
              <a:rPr lang="pl-PL" sz="3800" b="1" dirty="0"/>
              <a:t>Styl koncepcyjny </a:t>
            </a:r>
            <a:r>
              <a:rPr lang="pl-PL" sz="3800" dirty="0"/>
              <a:t>– cechuje się szerokim spojrzeniem i rozważeniem wielu </a:t>
            </a:r>
          </a:p>
          <a:p>
            <a:pPr lvl="1" algn="just"/>
            <a:r>
              <a:rPr lang="pl-PL" sz="3800" dirty="0"/>
              <a:t>możliwości. Podejście do rozwiązania w sposób twórczy i długofalowy.</a:t>
            </a:r>
          </a:p>
          <a:p>
            <a:pPr lvl="1" algn="just"/>
            <a:endParaRPr lang="pl-PL" sz="3800" dirty="0"/>
          </a:p>
          <a:p>
            <a:pPr lvl="1" algn="just"/>
            <a:r>
              <a:rPr lang="pl-PL" sz="3800" b="1" dirty="0"/>
              <a:t>Styl behawiorystyczny </a:t>
            </a:r>
            <a:r>
              <a:rPr lang="pl-PL" sz="3800" dirty="0"/>
              <a:t>– nastawienie przy podejmowaniu decyzji na współpracę </a:t>
            </a:r>
          </a:p>
          <a:p>
            <a:pPr lvl="1" algn="just"/>
            <a:r>
              <a:rPr lang="pl-PL" sz="3800" dirty="0"/>
              <a:t>z innymi. Pragną akceptacji, unikają konfliktów, troszczą się o kolegów </a:t>
            </a:r>
          </a:p>
          <a:p>
            <a:pPr lvl="1" algn="just"/>
            <a:r>
              <a:rPr lang="pl-PL" sz="3800" dirty="0"/>
              <a:t>i chętnie rozważają ich pomysły.</a:t>
            </a:r>
          </a:p>
          <a:p>
            <a:pPr lvl="1" algn="just"/>
            <a:r>
              <a:rPr lang="pl-PL" sz="2400" dirty="0"/>
              <a:t/>
            </a:r>
            <a:br>
              <a:rPr lang="pl-PL" sz="2400" dirty="0"/>
            </a:br>
            <a:r>
              <a:rPr lang="pl-PL" sz="2400" dirty="0"/>
              <a:t/>
            </a:r>
            <a:br>
              <a:rPr lang="pl-PL" sz="2400" dirty="0"/>
            </a:br>
            <a:r>
              <a:rPr lang="pl-PL" sz="2400" dirty="0"/>
              <a:t>											</a:t>
            </a:r>
          </a:p>
          <a:p>
            <a:pPr lvl="1"/>
            <a:r>
              <a:rPr lang="pl-PL" sz="2400" dirty="0"/>
              <a:t>						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xmlns="" id="{9EE4B8F5-9C91-41CE-913D-7610FF292E9C}"/>
              </a:ext>
            </a:extLst>
          </p:cNvPr>
          <p:cNvSpPr txBox="1"/>
          <p:nvPr/>
        </p:nvSpPr>
        <p:spPr>
          <a:xfrm>
            <a:off x="736845" y="264107"/>
            <a:ext cx="10215171" cy="769441"/>
          </a:xfrm>
          <a:prstGeom prst="rect">
            <a:avLst/>
          </a:prstGeom>
          <a:solidFill>
            <a:schemeClr val="lt1">
              <a:alpha val="88000"/>
            </a:schemeClr>
          </a:solidFill>
          <a:ln>
            <a:solidFill>
              <a:schemeClr val="tx1">
                <a:alpha val="91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4400" dirty="0"/>
              <a:t>  Temperament- </a:t>
            </a:r>
            <a:r>
              <a:rPr lang="pl-PL" sz="2400" dirty="0"/>
              <a:t>Style decyzyjne (J. </a:t>
            </a:r>
            <a:r>
              <a:rPr lang="pl-PL" sz="2400" dirty="0" err="1"/>
              <a:t>Rowe</a:t>
            </a:r>
            <a:r>
              <a:rPr lang="pl-PL" sz="2400" dirty="0"/>
              <a:t>, J.D. </a:t>
            </a:r>
            <a:r>
              <a:rPr lang="pl-PL" sz="2400" dirty="0" err="1"/>
              <a:t>Boulgarides</a:t>
            </a:r>
            <a:r>
              <a:rPr lang="pl-PL" sz="2400" dirty="0"/>
              <a:t>, 1994)</a:t>
            </a:r>
          </a:p>
        </p:txBody>
      </p:sp>
    </p:spTree>
    <p:extLst>
      <p:ext uri="{BB962C8B-B14F-4D97-AF65-F5344CB8AC3E}">
        <p14:creationId xmlns:p14="http://schemas.microsoft.com/office/powerpoint/2010/main" val="31839084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D00F3DF-B456-47CC-833F-AF7A28E93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3D97CA5D-CCCA-4D74-B3DA-9F4888D64E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B1290F50-0A4B-4C97-838B-2F57658E9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1E9466F-1777-43CA-ABA8-641A28AAF006}" type="datetime1">
              <a:rPr lang="pl-PL" smtClean="0"/>
              <a:t>10.11.2021</a:t>
            </a:fld>
            <a:endParaRPr lang="en-US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8897E601-9893-42AA-BA52-934BB0012C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99563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xmlns="" id="{E967B8C9-5421-4528-8049-AF75E21A6FAE}"/>
              </a:ext>
            </a:extLst>
          </p:cNvPr>
          <p:cNvSpPr txBox="1"/>
          <p:nvPr/>
        </p:nvSpPr>
        <p:spPr>
          <a:xfrm>
            <a:off x="736846" y="1372589"/>
            <a:ext cx="10215171" cy="5374439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solidFill>
              <a:schemeClr val="tx1"/>
            </a:solidFill>
            <a:prstDash val="solid"/>
          </a:ln>
        </p:spPr>
        <p:txBody>
          <a:bodyPr wrap="square" rtlCol="0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pl-PL" dirty="0"/>
          </a:p>
          <a:p>
            <a:endParaRPr lang="pl-PL" dirty="0"/>
          </a:p>
          <a:p>
            <a:pPr lvl="1"/>
            <a:r>
              <a:rPr lang="pl-PL" sz="2400" dirty="0"/>
              <a:t>Intelekt (łac. </a:t>
            </a:r>
            <a:r>
              <a:rPr lang="pl-PL" sz="2400" dirty="0" err="1"/>
              <a:t>intellectus</a:t>
            </a:r>
            <a:r>
              <a:rPr lang="pl-PL" sz="2400" dirty="0"/>
              <a:t>: percepcja, postrzeganie, poznanie) – zdolności umysłowe, kultura umysłowa człowieka. Odnosi się do zdolności uzyskania </a:t>
            </a:r>
            <a:br>
              <a:rPr lang="pl-PL" sz="2400" dirty="0"/>
            </a:br>
            <a:r>
              <a:rPr lang="pl-PL" sz="2400" dirty="0"/>
              <a:t>i wykorzystania wiedzy, rozumienia myśli, poznania. Również inna nazwa umysłu, rozumu, inteligencji (w odróżnieniu od uczuć, woli, zmysłów). Ogólnie rzecz ujmując jest iloczynem zdolności umysłowych, doświadczenia oraz wiedzy człowieka i możliwości ich wykorzystywania. Termin ten jest ściśle związany z rozsądkiem i rozumieniem (definicja za </a:t>
            </a:r>
            <a:r>
              <a:rPr lang="pl-PL" sz="2400" dirty="0" err="1"/>
              <a:t>wikipedia</a:t>
            </a:r>
            <a:r>
              <a:rPr lang="pl-PL" sz="2400" dirty="0"/>
              <a:t>).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xmlns="" id="{9EE4B8F5-9C91-41CE-913D-7610FF292E9C}"/>
              </a:ext>
            </a:extLst>
          </p:cNvPr>
          <p:cNvSpPr txBox="1"/>
          <p:nvPr/>
        </p:nvSpPr>
        <p:spPr>
          <a:xfrm>
            <a:off x="736845" y="264107"/>
            <a:ext cx="10215171" cy="907941"/>
          </a:xfrm>
          <a:prstGeom prst="rect">
            <a:avLst/>
          </a:prstGeom>
          <a:solidFill>
            <a:schemeClr val="lt1">
              <a:alpha val="88000"/>
            </a:schemeClr>
          </a:solidFill>
          <a:ln>
            <a:solidFill>
              <a:schemeClr val="tx1">
                <a:alpha val="91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4400" dirty="0"/>
              <a:t>	Intelekt</a:t>
            </a:r>
          </a:p>
          <a:p>
            <a:endParaRPr lang="pl-PL" sz="900" dirty="0"/>
          </a:p>
        </p:txBody>
      </p:sp>
    </p:spTree>
    <p:extLst>
      <p:ext uri="{BB962C8B-B14F-4D97-AF65-F5344CB8AC3E}">
        <p14:creationId xmlns:p14="http://schemas.microsoft.com/office/powerpoint/2010/main" val="21788129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D00F3DF-B456-47CC-833F-AF7A28E93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3D97CA5D-CCCA-4D74-B3DA-9F4888D64E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B1290F50-0A4B-4C97-838B-2F57658E9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1E9466F-1777-43CA-ABA8-641A28AAF006}" type="datetime1">
              <a:rPr lang="pl-PL" smtClean="0"/>
              <a:t>10.11.2021</a:t>
            </a:fld>
            <a:endParaRPr lang="en-US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8897E601-9893-42AA-BA52-934BB0012C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99563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xmlns="" id="{E967B8C9-5421-4528-8049-AF75E21A6FAE}"/>
              </a:ext>
            </a:extLst>
          </p:cNvPr>
          <p:cNvSpPr txBox="1"/>
          <p:nvPr/>
        </p:nvSpPr>
        <p:spPr>
          <a:xfrm>
            <a:off x="736846" y="1372589"/>
            <a:ext cx="10215171" cy="5374439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solidFill>
              <a:schemeClr val="tx1"/>
            </a:solidFill>
            <a:prstDash val="solid"/>
          </a:ln>
        </p:spPr>
        <p:txBody>
          <a:bodyPr wrap="square" rtlCol="0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pl-PL" dirty="0"/>
          </a:p>
          <a:p>
            <a:endParaRPr lang="pl-PL" dirty="0"/>
          </a:p>
          <a:p>
            <a:pPr lvl="1"/>
            <a:r>
              <a:rPr lang="pl-PL" sz="2400" dirty="0"/>
              <a:t>W wyborze zawodu są niezwykle ważne z uwagi na możliwości fizyczne człowieka oraz jego stan zdrowia. Przy doradztwie należy uwzględnić ten czynnik przy zawodach związanych np. z uprawianiem sportu, szkołach branżowych. Ważne podkreślanie alternatywnej ścieżki zawodowej, w przypadku np. kontuzji.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xmlns="" id="{9EE4B8F5-9C91-41CE-913D-7610FF292E9C}"/>
              </a:ext>
            </a:extLst>
          </p:cNvPr>
          <p:cNvSpPr txBox="1"/>
          <p:nvPr/>
        </p:nvSpPr>
        <p:spPr>
          <a:xfrm>
            <a:off x="765547" y="288385"/>
            <a:ext cx="10215171" cy="907941"/>
          </a:xfrm>
          <a:prstGeom prst="rect">
            <a:avLst/>
          </a:prstGeom>
          <a:solidFill>
            <a:schemeClr val="lt1">
              <a:alpha val="88000"/>
            </a:schemeClr>
          </a:solidFill>
          <a:ln>
            <a:solidFill>
              <a:schemeClr val="tx1">
                <a:alpha val="91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4400" dirty="0"/>
              <a:t>	Czynniki fizyczne.</a:t>
            </a:r>
          </a:p>
          <a:p>
            <a:endParaRPr lang="pl-PL" sz="900" dirty="0"/>
          </a:p>
        </p:txBody>
      </p:sp>
    </p:spTree>
    <p:extLst>
      <p:ext uri="{BB962C8B-B14F-4D97-AF65-F5344CB8AC3E}">
        <p14:creationId xmlns:p14="http://schemas.microsoft.com/office/powerpoint/2010/main" val="3957668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D00F3DF-B456-47CC-833F-AF7A28E93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3D97CA5D-CCCA-4D74-B3DA-9F4888D64E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B1290F50-0A4B-4C97-838B-2F57658E9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1E9466F-1777-43CA-ABA8-641A28AAF006}" type="datetime1">
              <a:rPr lang="pl-PL" smtClean="0"/>
              <a:t>10.11.2021</a:t>
            </a:fld>
            <a:endParaRPr lang="en-US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8897E601-9893-42AA-BA52-934BB0012C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99563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xmlns="" id="{E967B8C9-5421-4528-8049-AF75E21A6FAE}"/>
              </a:ext>
            </a:extLst>
          </p:cNvPr>
          <p:cNvSpPr txBox="1"/>
          <p:nvPr/>
        </p:nvSpPr>
        <p:spPr>
          <a:xfrm>
            <a:off x="736844" y="2390842"/>
            <a:ext cx="10215171" cy="4096056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solidFill>
              <a:schemeClr val="tx1"/>
            </a:solidFill>
            <a:prstDash val="solid"/>
          </a:ln>
        </p:spPr>
        <p:txBody>
          <a:bodyPr wrap="square" rtlCol="0">
            <a:normAutofit/>
          </a:bodyPr>
          <a:lstStyle/>
          <a:p>
            <a:endParaRPr lang="pl-PL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l-PL" sz="2400" dirty="0"/>
              <a:t>Kontakt z dzieckiem, jego akceptacja bądź jej brak.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l-PL" sz="2400" dirty="0"/>
              <a:t>Poziom wykształcenia rodziców i rodzeństwa.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l-PL" sz="2400" dirty="0"/>
              <a:t>Zawodowe tradycje rodzinne.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l-PL" sz="2400" dirty="0"/>
              <a:t>Pozycja społeczna rodziców.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l-PL" sz="2400" dirty="0"/>
              <a:t>Aspiracje rodziców.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l-PL" sz="2400" dirty="0"/>
              <a:t>Poziom wiedzy rodziców o proponowanych dziecku zawodach i drogach zdobycia tych zawodów.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l-PL" sz="2400" dirty="0"/>
              <a:t>Sytuacja materialna rodziców.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l-PL" sz="2400" dirty="0"/>
              <a:t>Wsparcie bądź jego brak u kolegów i nauczycieli.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xmlns="" id="{9EE4B8F5-9C91-41CE-913D-7610FF292E9C}"/>
              </a:ext>
            </a:extLst>
          </p:cNvPr>
          <p:cNvSpPr txBox="1"/>
          <p:nvPr/>
        </p:nvSpPr>
        <p:spPr>
          <a:xfrm>
            <a:off x="736845" y="288385"/>
            <a:ext cx="10215171" cy="1585049"/>
          </a:xfrm>
          <a:prstGeom prst="rect">
            <a:avLst/>
          </a:prstGeom>
          <a:solidFill>
            <a:schemeClr val="lt1">
              <a:alpha val="88000"/>
            </a:schemeClr>
          </a:solidFill>
          <a:ln>
            <a:solidFill>
              <a:schemeClr val="tx1">
                <a:alpha val="91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4400" dirty="0"/>
              <a:t> Wpływ środowiska: rodzice, rówieśnicy oraz media.</a:t>
            </a:r>
          </a:p>
          <a:p>
            <a:endParaRPr lang="pl-PL" sz="900" dirty="0"/>
          </a:p>
        </p:txBody>
      </p:sp>
    </p:spTree>
    <p:extLst>
      <p:ext uri="{BB962C8B-B14F-4D97-AF65-F5344CB8AC3E}">
        <p14:creationId xmlns:p14="http://schemas.microsoft.com/office/powerpoint/2010/main" val="19487905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D00F3DF-B456-47CC-833F-AF7A28E93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3D97CA5D-CCCA-4D74-B3DA-9F4888D64E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B1290F50-0A4B-4C97-838B-2F57658E9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1E9466F-1777-43CA-ABA8-641A28AAF006}" type="datetime1">
              <a:rPr lang="pl-PL" smtClean="0"/>
              <a:t>10.11.2021</a:t>
            </a:fld>
            <a:endParaRPr lang="en-US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8897E601-9893-42AA-BA52-934BB0012C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1563"/>
            <a:ext cx="12192000" cy="6899563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5E343574-5DE7-4F6B-A00B-55BB60410F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983" y="251977"/>
            <a:ext cx="11306034" cy="6046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288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D00F3DF-B456-47CC-833F-AF7A28E93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3D97CA5D-CCCA-4D74-B3DA-9F4888D64E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B1290F50-0A4B-4C97-838B-2F57658E9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1E9466F-1777-43CA-ABA8-641A28AAF006}" type="datetime1">
              <a:rPr lang="pl-PL" smtClean="0"/>
              <a:t>10.11.2021</a:t>
            </a:fld>
            <a:endParaRPr lang="en-US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8897E601-9893-42AA-BA52-934BB0012C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99563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xmlns="" id="{E967B8C9-5421-4528-8049-AF75E21A6FAE}"/>
              </a:ext>
            </a:extLst>
          </p:cNvPr>
          <p:cNvSpPr txBox="1"/>
          <p:nvPr/>
        </p:nvSpPr>
        <p:spPr>
          <a:xfrm>
            <a:off x="736844" y="2268485"/>
            <a:ext cx="10215171" cy="4447534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solidFill>
              <a:schemeClr val="tx1"/>
            </a:solidFill>
            <a:prstDash val="solid"/>
          </a:ln>
        </p:spPr>
        <p:txBody>
          <a:bodyPr wrap="square" rtlCol="0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pl-PL" dirty="0"/>
          </a:p>
          <a:p>
            <a:r>
              <a:rPr lang="pl-PL" dirty="0"/>
              <a:t>     Rola rodziców w procesie podejmowania decyzji (studenci)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l-PL" dirty="0"/>
              <a:t>Wpływ rodziców, a co za tym środowiska ma kluczowe znaczenie dla rozwoju osobistego dziecka, </a:t>
            </a:r>
            <a:br>
              <a:rPr lang="pl-PL" dirty="0"/>
            </a:br>
            <a:r>
              <a:rPr lang="pl-PL" dirty="0"/>
              <a:t>a także zarówno fizycznego, jak i psychospołecznego. Badania Y.  Kim  i  współautorów z 2020,  wskazują, że  rodzice  odgrywają kluczową rolę w edukacji dzieci jako jeden z wielu czynników społeczno-kulturowych, który obejmuje również szkołę  (Kim, Mok, Seidel, 2020).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pl-PL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l-PL" dirty="0"/>
              <a:t>Badania Chodkowski 2020 wykazują istotny wpływ rodziny na wybór studiów przez młodych dorosłych. Bardziej podatne na wpływ są kobiety.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pl-PL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l-PL" dirty="0"/>
              <a:t>Badania wykazały także, że: tradycje rodzinne, grupa rówieśnicza czy nauczyciele/doradcy, nie mają istotnego znaczenia na wybór studiów.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pl-PL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l-PL" dirty="0"/>
              <a:t>W badaniach  potwierdzono wpływ mediów na wybór uczelni.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xmlns="" id="{9EE4B8F5-9C91-41CE-913D-7610FF292E9C}"/>
              </a:ext>
            </a:extLst>
          </p:cNvPr>
          <p:cNvSpPr txBox="1"/>
          <p:nvPr/>
        </p:nvSpPr>
        <p:spPr>
          <a:xfrm>
            <a:off x="736845" y="288385"/>
            <a:ext cx="10215171" cy="1738938"/>
          </a:xfrm>
          <a:prstGeom prst="rect">
            <a:avLst/>
          </a:prstGeom>
          <a:solidFill>
            <a:schemeClr val="lt1">
              <a:alpha val="88000"/>
            </a:schemeClr>
          </a:solidFill>
          <a:ln>
            <a:solidFill>
              <a:schemeClr val="tx1">
                <a:alpha val="91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4400" dirty="0"/>
              <a:t>Wpływ środowiska: rodzice, rówieśnicy oraz media.</a:t>
            </a:r>
          </a:p>
          <a:p>
            <a:endParaRPr lang="pl-PL" sz="1000" dirty="0"/>
          </a:p>
          <a:p>
            <a:endParaRPr lang="pl-PL" sz="900" dirty="0"/>
          </a:p>
        </p:txBody>
      </p:sp>
    </p:spTree>
    <p:extLst>
      <p:ext uri="{BB962C8B-B14F-4D97-AF65-F5344CB8AC3E}">
        <p14:creationId xmlns:p14="http://schemas.microsoft.com/office/powerpoint/2010/main" val="37191863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>
            <a:extLst>
              <a:ext uri="{FF2B5EF4-FFF2-40B4-BE49-F238E27FC236}">
                <a16:creationId xmlns:a16="http://schemas.microsoft.com/office/drawing/2014/main" xmlns="" id="{C662A15A-2DD7-40D3-B1E2-37BA24EF59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B1290F50-0A4B-4C97-838B-2F57658E9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1E9466F-1777-43CA-ABA8-641A28AAF006}" type="datetime1">
              <a:rPr lang="pl-PL" smtClean="0"/>
              <a:t>10.11.2021</a:t>
            </a:fld>
            <a:endParaRPr lang="en-US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91718485-61B3-49A1-B2C6-AE0508F757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03" y="1145651"/>
            <a:ext cx="6107855" cy="4065541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F4FB771B-768C-4C95-8914-A0CD5D68C8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0777" y="1145651"/>
            <a:ext cx="5503579" cy="4127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8067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D00F3DF-B456-47CC-833F-AF7A28E93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3D97CA5D-CCCA-4D74-B3DA-9F4888D64E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B1290F50-0A4B-4C97-838B-2F57658E9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1E9466F-1777-43CA-ABA8-641A28AAF006}" type="datetime1">
              <a:rPr lang="pl-PL" smtClean="0"/>
              <a:t>10.11.2021</a:t>
            </a:fld>
            <a:endParaRPr lang="en-US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8897E601-9893-42AA-BA52-934BB0012C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99563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xmlns="" id="{E967B8C9-5421-4528-8049-AF75E21A6FAE}"/>
              </a:ext>
            </a:extLst>
          </p:cNvPr>
          <p:cNvSpPr txBox="1"/>
          <p:nvPr/>
        </p:nvSpPr>
        <p:spPr>
          <a:xfrm>
            <a:off x="736844" y="2390842"/>
            <a:ext cx="10215171" cy="4096056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solidFill>
              <a:schemeClr val="tx1"/>
            </a:solidFill>
            <a:prstDash val="solid"/>
          </a:ln>
        </p:spPr>
        <p:txBody>
          <a:bodyPr wrap="square" rtlCol="0">
            <a:normAutofit fontScale="92500"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pl-PL" dirty="0"/>
          </a:p>
          <a:p>
            <a:endParaRPr lang="pl-PL" dirty="0"/>
          </a:p>
          <a:p>
            <a:pPr lvl="1"/>
            <a:r>
              <a:rPr lang="pl-PL" sz="2400" dirty="0"/>
              <a:t>Motywacja – jej rodzaje (</a:t>
            </a:r>
            <a:r>
              <a:rPr lang="pl-PL" sz="2400" dirty="0" err="1"/>
              <a:t>Zimbardo</a:t>
            </a:r>
            <a:r>
              <a:rPr lang="pl-PL" sz="2400" dirty="0"/>
              <a:t>,  Johnson,  </a:t>
            </a:r>
            <a:r>
              <a:rPr lang="pl-PL" sz="2400" dirty="0" err="1"/>
              <a:t>McCann</a:t>
            </a:r>
            <a:r>
              <a:rPr lang="pl-PL" sz="2400" dirty="0"/>
              <a:t>,  2010).</a:t>
            </a:r>
          </a:p>
          <a:p>
            <a:pPr lvl="1"/>
            <a:endParaRPr lang="pl-PL" sz="2400" dirty="0"/>
          </a:p>
          <a:p>
            <a:pPr lvl="1"/>
            <a:r>
              <a:rPr lang="pl-PL" sz="2400" b="1" dirty="0"/>
              <a:t>Wewnętrzna</a:t>
            </a:r>
            <a:r>
              <a:rPr lang="pl-PL" sz="2400" dirty="0"/>
              <a:t> – podejmowane działania charakteryzują się chęcią, wykonywane są bez przymusu, dobrowolnie z poczuciem przyjemności, a nawet radości. Uczniowie cechujący się taką motywacją uczą się „dla rozwoju”, dodatkowe czynniki takie jak oceny są dodatkiem, jednak nie celem samym w sobie.</a:t>
            </a:r>
          </a:p>
          <a:p>
            <a:pPr lvl="1"/>
            <a:endParaRPr lang="pl-PL" sz="2400" dirty="0"/>
          </a:p>
          <a:p>
            <a:pPr lvl="1"/>
            <a:r>
              <a:rPr lang="pl-PL" sz="2400" b="1" dirty="0"/>
              <a:t>Zewnętrzna</a:t>
            </a:r>
            <a:r>
              <a:rPr lang="pl-PL" sz="2400" dirty="0"/>
              <a:t> – podejmowane działania mają zewnętrzne siły nacisku, np. uczniowie  m.in.  przez nagrody, kary.</a:t>
            </a:r>
          </a:p>
          <a:p>
            <a:pPr lvl="1"/>
            <a:endParaRPr lang="pl-PL" sz="2400" dirty="0"/>
          </a:p>
          <a:p>
            <a:pPr lvl="1"/>
            <a:r>
              <a:rPr lang="pl-PL" sz="2400" dirty="0"/>
              <a:t> 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xmlns="" id="{9EE4B8F5-9C91-41CE-913D-7610FF292E9C}"/>
              </a:ext>
            </a:extLst>
          </p:cNvPr>
          <p:cNvSpPr txBox="1"/>
          <p:nvPr/>
        </p:nvSpPr>
        <p:spPr>
          <a:xfrm>
            <a:off x="736845" y="288385"/>
            <a:ext cx="10215171" cy="1738938"/>
          </a:xfrm>
          <a:prstGeom prst="rect">
            <a:avLst/>
          </a:prstGeom>
          <a:solidFill>
            <a:schemeClr val="lt1">
              <a:alpha val="88000"/>
            </a:schemeClr>
          </a:solidFill>
          <a:ln>
            <a:solidFill>
              <a:schemeClr val="tx1">
                <a:alpha val="91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4400" dirty="0"/>
              <a:t>Wpływ środowiska: rodzice, rówieśnicy oraz media.</a:t>
            </a:r>
          </a:p>
          <a:p>
            <a:endParaRPr lang="pl-PL" sz="1000" dirty="0"/>
          </a:p>
          <a:p>
            <a:endParaRPr lang="pl-PL" sz="900" dirty="0"/>
          </a:p>
        </p:txBody>
      </p:sp>
    </p:spTree>
    <p:extLst>
      <p:ext uri="{BB962C8B-B14F-4D97-AF65-F5344CB8AC3E}">
        <p14:creationId xmlns:p14="http://schemas.microsoft.com/office/powerpoint/2010/main" val="18454339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D00F3DF-B456-47CC-833F-AF7A28E93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3D97CA5D-CCCA-4D74-B3DA-9F4888D64E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B1290F50-0A4B-4C97-838B-2F57658E9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1E9466F-1777-43CA-ABA8-641A28AAF006}" type="datetime1">
              <a:rPr lang="pl-PL" smtClean="0"/>
              <a:t>10.11.2021</a:t>
            </a:fld>
            <a:endParaRPr lang="en-US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8897E601-9893-42AA-BA52-934BB0012C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99563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xmlns="" id="{9EE4B8F5-9C91-41CE-913D-7610FF292E9C}"/>
              </a:ext>
            </a:extLst>
          </p:cNvPr>
          <p:cNvSpPr txBox="1"/>
          <p:nvPr/>
        </p:nvSpPr>
        <p:spPr>
          <a:xfrm>
            <a:off x="305538" y="189355"/>
            <a:ext cx="3618392" cy="3770263"/>
          </a:xfrm>
          <a:prstGeom prst="rect">
            <a:avLst/>
          </a:prstGeom>
          <a:solidFill>
            <a:schemeClr val="lt1">
              <a:alpha val="88000"/>
            </a:schemeClr>
          </a:solidFill>
          <a:ln>
            <a:solidFill>
              <a:schemeClr val="tx1">
                <a:alpha val="91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4400" dirty="0"/>
              <a:t>Biologiczne podstawy podejmowania decyzji – fakty i mity.</a:t>
            </a:r>
          </a:p>
          <a:p>
            <a:endParaRPr lang="pl-PL" sz="1000" dirty="0"/>
          </a:p>
          <a:p>
            <a:endParaRPr lang="pl-PL" sz="900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59BC5CC3-B82E-4680-B105-3DA28CA595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0050" y="214312"/>
            <a:ext cx="7143750" cy="642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7325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D00F3DF-B456-47CC-833F-AF7A28E93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3D97CA5D-CCCA-4D74-B3DA-9F4888D64E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B1290F50-0A4B-4C97-838B-2F57658E9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1E9466F-1777-43CA-ABA8-641A28AAF006}" type="datetime1">
              <a:rPr lang="pl-PL" smtClean="0"/>
              <a:t>10.11.2021</a:t>
            </a:fld>
            <a:endParaRPr lang="en-US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8897E601-9893-42AA-BA52-934BB0012C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99563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xmlns="" id="{E967B8C9-5421-4528-8049-AF75E21A6FAE}"/>
              </a:ext>
            </a:extLst>
          </p:cNvPr>
          <p:cNvSpPr txBox="1"/>
          <p:nvPr/>
        </p:nvSpPr>
        <p:spPr>
          <a:xfrm>
            <a:off x="736844" y="2390842"/>
            <a:ext cx="10215171" cy="4096056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solidFill>
              <a:schemeClr val="tx1"/>
            </a:solidFill>
            <a:prstDash val="solid"/>
          </a:ln>
        </p:spPr>
        <p:txBody>
          <a:bodyPr wrap="square" rtlCol="0">
            <a:normAutofit fontScale="92500"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pl-PL" dirty="0"/>
          </a:p>
          <a:p>
            <a:endParaRPr lang="pl-PL" dirty="0"/>
          </a:p>
          <a:p>
            <a:pPr lvl="1"/>
            <a:r>
              <a:rPr lang="pl-PL" sz="2400" dirty="0"/>
              <a:t>Mózg gadzi  pień mózgu i okoliczne struktury. Ta część odpowiada za odruchowe reakcje związane z unikaniem niebezpieczeństwa, poczucie odrętwienia, zamrożenie. To sytuacja w której zamieramy, a podejmowanie decyzji jest utrudnione.</a:t>
            </a:r>
          </a:p>
          <a:p>
            <a:pPr lvl="1"/>
            <a:r>
              <a:rPr lang="pl-PL" sz="2400" dirty="0"/>
              <a:t> </a:t>
            </a:r>
          </a:p>
          <a:p>
            <a:pPr lvl="1"/>
            <a:r>
              <a:rPr lang="pl-PL" sz="2400" dirty="0"/>
              <a:t>Mózg </a:t>
            </a:r>
            <a:r>
              <a:rPr lang="pl-PL" sz="2400" dirty="0" err="1"/>
              <a:t>ssaczy</a:t>
            </a:r>
            <a:r>
              <a:rPr lang="pl-PL" sz="2400" dirty="0"/>
              <a:t> – układ limbiczny (hipokamp, ciało migdałowate, podwzgórze) część odpowiedzialna za dążenie do uzyskania nagród, przyjemności i z zaspokajania potrzeb. </a:t>
            </a:r>
          </a:p>
          <a:p>
            <a:pPr lvl="1"/>
            <a:r>
              <a:rPr lang="pl-PL" sz="2400" dirty="0"/>
              <a:t> </a:t>
            </a:r>
          </a:p>
          <a:p>
            <a:pPr lvl="1"/>
            <a:r>
              <a:rPr lang="pl-PL" sz="2400" dirty="0"/>
              <a:t>Kora nowa - kora mózgowa, odpowiedzialna jest za rozumowanie, planowaniem przyszłości i z wszystkimi czynnościami związanymi z myśleniem. To racjonalna część nas, związana z pomysłami, przewidywaniem konsekwencji i planowaniem.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xmlns="" id="{9EE4B8F5-9C91-41CE-913D-7610FF292E9C}"/>
              </a:ext>
            </a:extLst>
          </p:cNvPr>
          <p:cNvSpPr txBox="1"/>
          <p:nvPr/>
        </p:nvSpPr>
        <p:spPr>
          <a:xfrm>
            <a:off x="736845" y="297263"/>
            <a:ext cx="10215171" cy="1061829"/>
          </a:xfrm>
          <a:prstGeom prst="rect">
            <a:avLst/>
          </a:prstGeom>
          <a:solidFill>
            <a:schemeClr val="lt1">
              <a:alpha val="88000"/>
            </a:schemeClr>
          </a:solidFill>
          <a:ln>
            <a:solidFill>
              <a:schemeClr val="tx1">
                <a:alpha val="91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4400" dirty="0"/>
              <a:t> Czy rządzi nami „gadzi mózg”?</a:t>
            </a:r>
          </a:p>
          <a:p>
            <a:endParaRPr lang="pl-PL" sz="1000" dirty="0"/>
          </a:p>
          <a:p>
            <a:endParaRPr lang="pl-PL" sz="900" dirty="0"/>
          </a:p>
        </p:txBody>
      </p:sp>
    </p:spTree>
    <p:extLst>
      <p:ext uri="{BB962C8B-B14F-4D97-AF65-F5344CB8AC3E}">
        <p14:creationId xmlns:p14="http://schemas.microsoft.com/office/powerpoint/2010/main" val="18018862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D00F3DF-B456-47CC-833F-AF7A28E93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3D97CA5D-CCCA-4D74-B3DA-9F4888D64E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B1290F50-0A4B-4C97-838B-2F57658E9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1E9466F-1777-43CA-ABA8-641A28AAF006}" type="datetime1">
              <a:rPr lang="pl-PL" smtClean="0"/>
              <a:t>10.11.2021</a:t>
            </a:fld>
            <a:endParaRPr lang="en-US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8897E601-9893-42AA-BA52-934BB0012C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99563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xmlns="" id="{E967B8C9-5421-4528-8049-AF75E21A6FAE}"/>
              </a:ext>
            </a:extLst>
          </p:cNvPr>
          <p:cNvSpPr txBox="1"/>
          <p:nvPr/>
        </p:nvSpPr>
        <p:spPr>
          <a:xfrm>
            <a:off x="736844" y="2390842"/>
            <a:ext cx="10215171" cy="4096056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solidFill>
              <a:schemeClr val="tx1"/>
            </a:solidFill>
            <a:prstDash val="solid"/>
          </a:ln>
        </p:spPr>
        <p:txBody>
          <a:bodyPr wrap="square" rtlCol="0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pl-PL" dirty="0"/>
          </a:p>
          <a:p>
            <a:endParaRPr lang="pl-PL" dirty="0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xmlns="" id="{9EE4B8F5-9C91-41CE-913D-7610FF292E9C}"/>
              </a:ext>
            </a:extLst>
          </p:cNvPr>
          <p:cNvSpPr txBox="1"/>
          <p:nvPr/>
        </p:nvSpPr>
        <p:spPr>
          <a:xfrm>
            <a:off x="736845" y="288385"/>
            <a:ext cx="10215171" cy="1585049"/>
          </a:xfrm>
          <a:prstGeom prst="rect">
            <a:avLst/>
          </a:prstGeom>
          <a:solidFill>
            <a:schemeClr val="lt1">
              <a:alpha val="88000"/>
            </a:schemeClr>
          </a:solidFill>
          <a:ln>
            <a:solidFill>
              <a:schemeClr val="tx1">
                <a:alpha val="91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4400" dirty="0"/>
              <a:t> A co na to nasz układ nerwowy? Teoria </a:t>
            </a:r>
            <a:r>
              <a:rPr lang="pl-PL" sz="4400" dirty="0" err="1"/>
              <a:t>Poliwagalna</a:t>
            </a:r>
            <a:r>
              <a:rPr lang="pl-PL" sz="4400" dirty="0"/>
              <a:t> S. </a:t>
            </a:r>
            <a:r>
              <a:rPr lang="pl-PL" sz="4400" dirty="0" err="1"/>
              <a:t>Porges</a:t>
            </a:r>
            <a:r>
              <a:rPr lang="pl-PL" sz="4400" dirty="0"/>
              <a:t>.</a:t>
            </a:r>
            <a:endParaRPr lang="pl-PL" sz="1000" dirty="0"/>
          </a:p>
          <a:p>
            <a:endParaRPr lang="pl-PL" sz="900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D57BA6CA-D865-4C5C-BE15-15D2FAAE9E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2643442"/>
            <a:ext cx="6498899" cy="3590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9959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D00F3DF-B456-47CC-833F-AF7A28E93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3D97CA5D-CCCA-4D74-B3DA-9F4888D64E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B1290F50-0A4B-4C97-838B-2F57658E9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1E9466F-1777-43CA-ABA8-641A28AAF006}" type="datetime1">
              <a:rPr lang="pl-PL" smtClean="0"/>
              <a:t>10.11.2021</a:t>
            </a:fld>
            <a:endParaRPr lang="en-US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8897E601-9893-42AA-BA52-934BB0012C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99563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5AC5BECB-79AC-4550-AD2B-43F8792291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8141" y="214425"/>
            <a:ext cx="8861991" cy="6052232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7F0FC120-DC89-446C-91BB-5462B67EFFA3}"/>
              </a:ext>
            </a:extLst>
          </p:cNvPr>
          <p:cNvSpPr txBox="1"/>
          <p:nvPr/>
        </p:nvSpPr>
        <p:spPr>
          <a:xfrm>
            <a:off x="6596108" y="6538912"/>
            <a:ext cx="5595891" cy="369332"/>
          </a:xfrm>
          <a:prstGeom prst="rect">
            <a:avLst/>
          </a:prstGeom>
          <a:solidFill>
            <a:schemeClr val="bg1">
              <a:alpha val="87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dirty="0"/>
              <a:t>https://integracja-cun.pl/teoria-poliwagalna/</a:t>
            </a:r>
          </a:p>
        </p:txBody>
      </p:sp>
    </p:spTree>
    <p:extLst>
      <p:ext uri="{BB962C8B-B14F-4D97-AF65-F5344CB8AC3E}">
        <p14:creationId xmlns:p14="http://schemas.microsoft.com/office/powerpoint/2010/main" val="29043533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D00F3DF-B456-47CC-833F-AF7A28E93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3D97CA5D-CCCA-4D74-B3DA-9F4888D64E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B1290F50-0A4B-4C97-838B-2F57658E9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1E9466F-1777-43CA-ABA8-641A28AAF006}" type="datetime1">
              <a:rPr lang="pl-PL" smtClean="0"/>
              <a:t>10.11.2021</a:t>
            </a:fld>
            <a:endParaRPr lang="en-US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8897E601-9893-42AA-BA52-934BB0012C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1564"/>
            <a:ext cx="12192000" cy="6899563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xmlns="" id="{9EE4B8F5-9C91-41CE-913D-7610FF292E9C}"/>
              </a:ext>
            </a:extLst>
          </p:cNvPr>
          <p:cNvSpPr txBox="1"/>
          <p:nvPr/>
        </p:nvSpPr>
        <p:spPr>
          <a:xfrm>
            <a:off x="497152" y="285005"/>
            <a:ext cx="3737498" cy="4154984"/>
          </a:xfrm>
          <a:prstGeom prst="rect">
            <a:avLst/>
          </a:prstGeom>
          <a:solidFill>
            <a:schemeClr val="lt1">
              <a:alpha val="88000"/>
            </a:schemeClr>
          </a:solidFill>
          <a:ln>
            <a:solidFill>
              <a:schemeClr val="tx1">
                <a:alpha val="91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4400" dirty="0"/>
              <a:t>Narzędzia wspomagające podejmowanie decyzji – tablica Eisenhowera</a:t>
            </a:r>
            <a:endParaRPr lang="pl-PL" sz="900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FD24495E-9546-4138-90DC-D245E8295F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0671" y="285005"/>
            <a:ext cx="7745308" cy="649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0352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D00F3DF-B456-47CC-833F-AF7A28E93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3D97CA5D-CCCA-4D74-B3DA-9F4888D64E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B1290F50-0A4B-4C97-838B-2F57658E9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1E9466F-1777-43CA-ABA8-641A28AAF006}" type="datetime1">
              <a:rPr lang="pl-PL" smtClean="0"/>
              <a:t>10.11.2021</a:t>
            </a:fld>
            <a:endParaRPr lang="en-US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8897E601-9893-42AA-BA52-934BB0012C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1564"/>
            <a:ext cx="12192000" cy="6899563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xmlns="" id="{9EE4B8F5-9C91-41CE-913D-7610FF292E9C}"/>
              </a:ext>
            </a:extLst>
          </p:cNvPr>
          <p:cNvSpPr txBox="1"/>
          <p:nvPr/>
        </p:nvSpPr>
        <p:spPr>
          <a:xfrm>
            <a:off x="497152" y="285005"/>
            <a:ext cx="3737498" cy="4154984"/>
          </a:xfrm>
          <a:prstGeom prst="rect">
            <a:avLst/>
          </a:prstGeom>
          <a:solidFill>
            <a:schemeClr val="lt1">
              <a:alpha val="88000"/>
            </a:schemeClr>
          </a:solidFill>
          <a:ln>
            <a:solidFill>
              <a:schemeClr val="tx1">
                <a:alpha val="91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4400" dirty="0"/>
              <a:t>Narzędzia wspomagające podejmowanie decyzji – matryca chcę/ nie chcę</a:t>
            </a:r>
            <a:endParaRPr lang="pl-PL" sz="900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ABEEBF20-B43A-4370-800B-AAC7305262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2161" y="285005"/>
            <a:ext cx="7759839" cy="6207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372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D00F3DF-B456-47CC-833F-AF7A28E93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3D97CA5D-CCCA-4D74-B3DA-9F4888D64E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B1290F50-0A4B-4C97-838B-2F57658E9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1E9466F-1777-43CA-ABA8-641A28AAF006}" type="datetime1">
              <a:rPr lang="pl-PL" smtClean="0"/>
              <a:t>10.11.2021</a:t>
            </a:fld>
            <a:endParaRPr lang="en-US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8897E601-9893-42AA-BA52-934BB0012C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1564"/>
            <a:ext cx="12192000" cy="6899563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xmlns="" id="{9EE4B8F5-9C91-41CE-913D-7610FF292E9C}"/>
              </a:ext>
            </a:extLst>
          </p:cNvPr>
          <p:cNvSpPr txBox="1"/>
          <p:nvPr/>
        </p:nvSpPr>
        <p:spPr>
          <a:xfrm>
            <a:off x="497152" y="285005"/>
            <a:ext cx="3737498" cy="4154984"/>
          </a:xfrm>
          <a:prstGeom prst="rect">
            <a:avLst/>
          </a:prstGeom>
          <a:solidFill>
            <a:schemeClr val="lt1">
              <a:alpha val="88000"/>
            </a:schemeClr>
          </a:solidFill>
          <a:ln>
            <a:solidFill>
              <a:schemeClr val="tx1">
                <a:alpha val="91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4400" dirty="0"/>
              <a:t>Narzędzia wspomagające podejmowanie decyzji – matryca chcę/ nie chcę</a:t>
            </a:r>
            <a:endParaRPr lang="pl-PL" sz="900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835492EB-8969-4449-9499-3B1AA64981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9118" y="285005"/>
            <a:ext cx="7732882" cy="5799662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xmlns="" id="{0936CAD0-203B-47A7-A7E5-2322CD4A1597}"/>
              </a:ext>
            </a:extLst>
          </p:cNvPr>
          <p:cNvSpPr txBox="1"/>
          <p:nvPr/>
        </p:nvSpPr>
        <p:spPr>
          <a:xfrm>
            <a:off x="6260978" y="6415664"/>
            <a:ext cx="5484180" cy="41549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pl-PL" sz="1050" dirty="0"/>
              <a:t>https://www.katarzynapluska.pl/osobista-analiza-swot-twoje-mocne-i-slabe-strony-szanse-i-zagrozenia/</a:t>
            </a:r>
          </a:p>
        </p:txBody>
      </p:sp>
    </p:spTree>
    <p:extLst>
      <p:ext uri="{BB962C8B-B14F-4D97-AF65-F5344CB8AC3E}">
        <p14:creationId xmlns:p14="http://schemas.microsoft.com/office/powerpoint/2010/main" val="1543026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D00F3DF-B456-47CC-833F-AF7A28E93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3D97CA5D-CCCA-4D74-B3DA-9F4888D64E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B1290F50-0A4B-4C97-838B-2F57658E9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1E9466F-1777-43CA-ABA8-641A28AAF006}" type="datetime1">
              <a:rPr lang="pl-PL" smtClean="0"/>
              <a:t>10.11.2021</a:t>
            </a:fld>
            <a:endParaRPr lang="en-US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8897E601-9893-42AA-BA52-934BB0012C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99563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xmlns="" id="{E967B8C9-5421-4528-8049-AF75E21A6FAE}"/>
              </a:ext>
            </a:extLst>
          </p:cNvPr>
          <p:cNvSpPr txBox="1"/>
          <p:nvPr/>
        </p:nvSpPr>
        <p:spPr>
          <a:xfrm>
            <a:off x="643329" y="838394"/>
            <a:ext cx="10215171" cy="4096056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solidFill>
              <a:schemeClr val="tx1"/>
            </a:solidFill>
            <a:prstDash val="solid"/>
          </a:ln>
        </p:spPr>
        <p:txBody>
          <a:bodyPr wrap="square" rtlCol="0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pl-PL" dirty="0"/>
          </a:p>
          <a:p>
            <a:endParaRPr lang="pl-PL" dirty="0"/>
          </a:p>
          <a:p>
            <a:pPr lvl="1"/>
            <a:endParaRPr lang="pl-PL" sz="2400" dirty="0"/>
          </a:p>
          <a:p>
            <a:pPr lvl="1"/>
            <a:r>
              <a:rPr lang="pl-PL" sz="2400" dirty="0"/>
              <a:t> Dziękuje za uwagę!</a:t>
            </a:r>
          </a:p>
          <a:p>
            <a:pPr lvl="1"/>
            <a:endParaRPr lang="pl-PL" sz="2400" dirty="0"/>
          </a:p>
          <a:p>
            <a:pPr lvl="1"/>
            <a:r>
              <a:rPr lang="pl-PL" sz="2400" dirty="0"/>
              <a:t> Karolina Ambroziak</a:t>
            </a:r>
          </a:p>
          <a:p>
            <a:pPr lvl="1"/>
            <a:endParaRPr lang="pl-PL" sz="2400" dirty="0"/>
          </a:p>
          <a:p>
            <a:pPr lvl="1"/>
            <a:r>
              <a:rPr lang="pl-PL" sz="2400" dirty="0"/>
              <a:t> </a:t>
            </a:r>
          </a:p>
          <a:p>
            <a:pPr lvl="1"/>
            <a:endParaRPr lang="pl-PL" sz="2400" dirty="0"/>
          </a:p>
          <a:p>
            <a:pPr lvl="1"/>
            <a:r>
              <a:rPr lang="pl-PL" sz="2400" dirty="0"/>
              <a:t>stacja.psyche@gmail.com</a:t>
            </a:r>
          </a:p>
          <a:p>
            <a:pPr lvl="1"/>
            <a:endParaRPr lang="pl-PL" sz="2400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423ACF32-B4FB-4EEC-A9FA-A7803BADFF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6012" y="1109128"/>
            <a:ext cx="2247237" cy="483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8775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>
            <a:extLst>
              <a:ext uri="{FF2B5EF4-FFF2-40B4-BE49-F238E27FC236}">
                <a16:creationId xmlns:a16="http://schemas.microsoft.com/office/drawing/2014/main" xmlns="" id="{46E8944B-C4F8-434A-BDE5-12A41780A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Symbol zastępczy zawartości 2">
            <a:extLst>
              <a:ext uri="{FF2B5EF4-FFF2-40B4-BE49-F238E27FC236}">
                <a16:creationId xmlns:a16="http://schemas.microsoft.com/office/drawing/2014/main" xmlns="" id="{318B01E3-1EA5-406B-BB39-5568CE58E43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377710"/>
            <a:ext cx="5181600" cy="1247167"/>
          </a:xfrm>
        </p:spPr>
      </p:pic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xmlns="" id="{16B71FDD-6232-428D-9D66-E59525E72BB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63842"/>
            <a:ext cx="5181600" cy="3874904"/>
          </a:xfrm>
        </p:spPr>
      </p:pic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B1290F50-0A4B-4C97-838B-2F57658E9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1E9466F-1777-43CA-ABA8-641A28AAF006}" type="datetime1">
              <a:rPr lang="pl-PL" smtClean="0"/>
              <a:t>10.11.2021</a:t>
            </a:fld>
            <a:endParaRPr lang="en-US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8897E601-9893-42AA-BA52-934BB0012C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817"/>
            <a:ext cx="12192000" cy="6857999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xmlns="" id="{9FB1E6BA-8489-404C-8B7E-D92961305A45}"/>
              </a:ext>
            </a:extLst>
          </p:cNvPr>
          <p:cNvSpPr txBox="1"/>
          <p:nvPr/>
        </p:nvSpPr>
        <p:spPr>
          <a:xfrm>
            <a:off x="686540" y="137475"/>
            <a:ext cx="10438660" cy="5940088"/>
          </a:xfrm>
          <a:prstGeom prst="rect">
            <a:avLst/>
          </a:prstGeom>
          <a:solidFill>
            <a:schemeClr val="bg1">
              <a:alpha val="88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l-PL" dirty="0"/>
              <a:t>							</a:t>
            </a:r>
            <a:br>
              <a:rPr lang="pl-PL" dirty="0"/>
            </a:br>
            <a:r>
              <a:rPr lang="pl-PL" dirty="0"/>
              <a:t>    </a:t>
            </a:r>
          </a:p>
          <a:p>
            <a:pPr lvl="1"/>
            <a:r>
              <a:rPr lang="pl-PL" b="1" dirty="0"/>
              <a:t>Źródła:</a:t>
            </a:r>
          </a:p>
          <a:p>
            <a:pPr lvl="1"/>
            <a:endParaRPr lang="pl-PL" dirty="0"/>
          </a:p>
          <a:p>
            <a:pPr lvl="1"/>
            <a:r>
              <a:rPr lang="pl-PL" sz="1600" dirty="0" err="1">
                <a:effectLst/>
                <a:latin typeface="+mj-lt"/>
              </a:rPr>
              <a:t>Holska</a:t>
            </a:r>
            <a:r>
              <a:rPr lang="pl-PL" sz="1600" dirty="0">
                <a:effectLst/>
                <a:latin typeface="+mj-lt"/>
              </a:rPr>
              <a:t>, A., Teorie  podejmowania  decyzji w: </a:t>
            </a:r>
            <a:r>
              <a:rPr lang="pl-PL" sz="1600" dirty="0" err="1">
                <a:effectLst/>
                <a:latin typeface="+mj-lt"/>
              </a:rPr>
              <a:t>Klincewicz</a:t>
            </a:r>
            <a:r>
              <a:rPr lang="pl-PL" sz="1600" dirty="0">
                <a:effectLst/>
                <a:latin typeface="+mj-lt"/>
              </a:rPr>
              <a:t>, K. (red.) (2016). Zarządzanie, organizacje i organizowanie – przegląd perspektyw teoretycznych. Warszawa: Wydawnictwo Naukowe Wydziału Zarządzania Uniwersytetu Warszawskiego, </a:t>
            </a:r>
          </a:p>
          <a:p>
            <a:pPr lvl="1"/>
            <a:endParaRPr lang="pl-PL" sz="1600" dirty="0">
              <a:latin typeface="+mj-lt"/>
            </a:endParaRPr>
          </a:p>
          <a:p>
            <a:pPr lvl="1"/>
            <a:r>
              <a:rPr lang="pl-PL" sz="1600" dirty="0">
                <a:latin typeface="+mj-lt"/>
              </a:rPr>
              <a:t>Mądrze wspierać i wybierać. Poradnik edukacyjny dla uczniów i Rodziców. Oferta edukacyjna powiatu kędzierzyńsko – kozielskiego na rok 2021/2022</a:t>
            </a:r>
          </a:p>
          <a:p>
            <a:pPr lvl="1"/>
            <a:endParaRPr lang="pl-PL" sz="1600" dirty="0">
              <a:latin typeface="+mj-lt"/>
            </a:endParaRPr>
          </a:p>
          <a:p>
            <a:pPr lvl="1"/>
            <a:r>
              <a:rPr lang="pl-PL" sz="1600" dirty="0">
                <a:effectLst/>
                <a:latin typeface="+mj-lt"/>
              </a:rPr>
              <a:t>Chodkowski, Z. (2021). Wpływ środowiska na motywację do wyboru studiów przez studentów rzeszowskich uczelni. Przedsiębiorczość - Edukacja, 17(1), 126–139. </a:t>
            </a:r>
          </a:p>
          <a:p>
            <a:pPr lvl="1"/>
            <a:endParaRPr lang="pl-PL" sz="1600" dirty="0">
              <a:effectLst/>
              <a:latin typeface="+mj-lt"/>
            </a:endParaRPr>
          </a:p>
          <a:p>
            <a:pPr lvl="1"/>
            <a:r>
              <a:rPr lang="pl-PL" sz="1600" dirty="0">
                <a:latin typeface="+mj-lt"/>
                <a:hlinkClick r:id="rId5"/>
              </a:rPr>
              <a:t>https://splusowo.pl/rodzice-i-uczniowie/doradztwo/koncepcja-donalda/</a:t>
            </a:r>
            <a:endParaRPr lang="pl-PL" sz="1600" dirty="0">
              <a:latin typeface="+mj-lt"/>
            </a:endParaRPr>
          </a:p>
          <a:p>
            <a:pPr lvl="1"/>
            <a:endParaRPr lang="pl-PL" sz="1600" dirty="0">
              <a:latin typeface="+mj-lt"/>
            </a:endParaRPr>
          </a:p>
          <a:p>
            <a:pPr lvl="1"/>
            <a:r>
              <a:rPr lang="pl-PL" sz="1600" dirty="0">
                <a:effectLst/>
                <a:latin typeface="+mj-lt"/>
              </a:rPr>
              <a:t>Dana, D. Teoria </a:t>
            </a:r>
            <a:r>
              <a:rPr lang="pl-PL" sz="1600" dirty="0" err="1">
                <a:effectLst/>
                <a:latin typeface="+mj-lt"/>
              </a:rPr>
              <a:t>poliwagalna</a:t>
            </a:r>
            <a:r>
              <a:rPr lang="pl-PL" sz="1600" dirty="0">
                <a:effectLst/>
                <a:latin typeface="+mj-lt"/>
              </a:rPr>
              <a:t> w psychoterapii</a:t>
            </a:r>
          </a:p>
          <a:p>
            <a:pPr lvl="1"/>
            <a:endParaRPr lang="pl-PL" sz="1600" dirty="0">
              <a:latin typeface="+mj-lt"/>
            </a:endParaRPr>
          </a:p>
          <a:p>
            <a:pPr lvl="1"/>
            <a:r>
              <a:rPr lang="pl-PL" sz="1600" dirty="0">
                <a:latin typeface="+mj-lt"/>
              </a:rPr>
              <a:t>Paszkowska-Rogacz, A. Podejmowanie decyzji zawodowych - prezentacja</a:t>
            </a:r>
            <a:endParaRPr lang="pl-PL" sz="1600" dirty="0">
              <a:effectLst/>
              <a:latin typeface="+mj-lt"/>
            </a:endParaRPr>
          </a:p>
          <a:p>
            <a:pPr lvl="1"/>
            <a:endParaRPr lang="pl-PL" sz="1600" dirty="0">
              <a:effectLst/>
              <a:latin typeface="Arial" panose="020B0604020202020204" pitchFamily="34" charset="0"/>
            </a:endParaRPr>
          </a:p>
          <a:p>
            <a:pPr lvl="1"/>
            <a:endParaRPr lang="pl-PL" sz="1600" dirty="0">
              <a:latin typeface="Arial" panose="020B0604020202020204" pitchFamily="34" charset="0"/>
            </a:endParaRPr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495159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10EBAF1E-70B3-4449-959E-1F939998C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D00F3DF-B456-47CC-833F-AF7A28E93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=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B1290F50-0A4B-4C97-838B-2F57658E9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1E9466F-1777-43CA-ABA8-641A28AAF006}" type="datetime1">
              <a:rPr lang="pl-PL" smtClean="0"/>
              <a:t>10.11.2021</a:t>
            </a:fld>
            <a:endParaRPr lang="en-US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91718485-61B3-49A1-B2C6-AE0508F757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459" y="-48351"/>
            <a:ext cx="4697767" cy="3126951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F4FB771B-768C-4C95-8914-A0CD5D68C8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3852" y="-96703"/>
            <a:ext cx="4839924" cy="3629944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00033692-4B5B-4A4C-A24E-DE72761E79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6750" y="3030248"/>
            <a:ext cx="5167001" cy="343928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9AA63490-5A5B-49A7-9A09-5518563398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001" y="3030248"/>
            <a:ext cx="6472289" cy="3691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8643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D00F3DF-B456-47CC-833F-AF7A28E93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=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B1290F50-0A4B-4C97-838B-2F57658E9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1E9466F-1777-43CA-ABA8-641A28AAF006}" type="datetime1">
              <a:rPr lang="pl-PL" smtClean="0"/>
              <a:t>10.11.2021</a:t>
            </a:fld>
            <a:endParaRPr lang="en-US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91718485-61B3-49A1-B2C6-AE0508F757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934216" cy="1953087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F4FB771B-768C-4C95-8914-A0CD5D68C8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1562" y="0"/>
            <a:ext cx="3605926" cy="2704445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00033692-4B5B-4A4C-A24E-DE72761E79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0470" y="0"/>
            <a:ext cx="4826545" cy="3212669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9AA63490-5A5B-49A7-9A09-5518563398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953087"/>
            <a:ext cx="5332521" cy="3041203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CE06DF54-7132-48F6-A4F8-44676E728F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4873" y="1414462"/>
            <a:ext cx="6096000" cy="4029075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DA402499-98D9-4721-9140-1D3C350BB3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29070" y="3428999"/>
            <a:ext cx="3216676" cy="3567890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xmlns="" id="{E9143B7C-9E02-40BF-A98D-11818A6086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4927107"/>
            <a:ext cx="3745692" cy="2106952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xmlns="" id="{566BDDFA-1EAB-46B4-904F-B63A5EBA92B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8000" y="4464821"/>
            <a:ext cx="3896475" cy="2569238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xmlns="" id="{0FA448DE-5099-4A74-B2D9-6D36DB8AACD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36207" y="-145549"/>
            <a:ext cx="4630514" cy="2604664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xmlns="" id="{5B7C0894-533E-4C5B-AA2D-470E3AC7F36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24514" y="4887933"/>
            <a:ext cx="3216676" cy="2146126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xmlns="" id="{FA24ADF5-9F79-4407-A51C-53F254B834D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885124" y="1932715"/>
            <a:ext cx="3367459" cy="2241465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xmlns="" id="{3133F4D9-7F34-43F7-AB80-88B2E5536BF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19862" y="2898439"/>
            <a:ext cx="3587988" cy="2388255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xmlns="" id="{03B9F606-74E3-4A85-A94D-7E141461178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233216" y="779035"/>
            <a:ext cx="3322683" cy="2346645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xmlns="" id="{ED863474-AB26-49D9-BD5F-D72C594B5F1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0030" y="976543"/>
            <a:ext cx="3845087" cy="2559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0615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D00F3DF-B456-47CC-833F-AF7A28E93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3D97CA5D-CCCA-4D74-B3DA-9F4888D64E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B1290F50-0A4B-4C97-838B-2F57658E9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1E9466F-1777-43CA-ABA8-641A28AAF006}" type="datetime1">
              <a:rPr lang="pl-PL" smtClean="0"/>
              <a:t>10.11.2021</a:t>
            </a:fld>
            <a:endParaRPr lang="en-US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8897E601-9893-42AA-BA52-934BB0012C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1564"/>
            <a:ext cx="12192000" cy="6899563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xmlns="" id="{E967B8C9-5421-4528-8049-AF75E21A6FAE}"/>
              </a:ext>
            </a:extLst>
          </p:cNvPr>
          <p:cNvSpPr txBox="1"/>
          <p:nvPr/>
        </p:nvSpPr>
        <p:spPr>
          <a:xfrm>
            <a:off x="550417" y="2378661"/>
            <a:ext cx="10401602" cy="3984290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solidFill>
              <a:schemeClr val="tx1"/>
            </a:solidFill>
            <a:prstDash val="solid"/>
          </a:ln>
        </p:spPr>
        <p:txBody>
          <a:bodyPr wrap="square" rtlCol="0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pl-PL" dirty="0"/>
          </a:p>
          <a:p>
            <a:pPr lvl="1"/>
            <a:r>
              <a:rPr lang="pl-PL" sz="2800" b="1" dirty="0"/>
              <a:t>Decyzja </a:t>
            </a:r>
            <a:r>
              <a:rPr lang="pl-PL" sz="2800" dirty="0"/>
              <a:t>– postanowienie będące wynikiem dokonania wyboru (za </a:t>
            </a:r>
            <a:r>
              <a:rPr lang="pl-PL" sz="2800" dirty="0" err="1"/>
              <a:t>wikipedia</a:t>
            </a:r>
            <a:r>
              <a:rPr lang="pl-PL" sz="2800" dirty="0"/>
              <a:t>). Z łacińskiego </a:t>
            </a:r>
            <a:r>
              <a:rPr lang="pl-PL" sz="2800" b="1" i="1" dirty="0" err="1"/>
              <a:t>decisio</a:t>
            </a:r>
            <a:r>
              <a:rPr lang="pl-PL" sz="2800" b="1" dirty="0"/>
              <a:t> </a:t>
            </a:r>
            <a:r>
              <a:rPr lang="pl-PL" sz="2800" dirty="0"/>
              <a:t>czyli postanowienia, rozstrzygnięcie lub uchwała.</a:t>
            </a:r>
          </a:p>
          <a:p>
            <a:pPr lvl="1"/>
            <a:endParaRPr lang="pl-PL" sz="2800" dirty="0"/>
          </a:p>
          <a:p>
            <a:pPr lvl="1"/>
            <a:r>
              <a:rPr lang="pl-PL" sz="2800" dirty="0"/>
              <a:t>Decyzję podejmujemy wtedy, kiedy pojawia się sytuacja problemowa.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xmlns="" id="{9EE4B8F5-9C91-41CE-913D-7610FF292E9C}"/>
              </a:ext>
            </a:extLst>
          </p:cNvPr>
          <p:cNvSpPr txBox="1"/>
          <p:nvPr/>
        </p:nvSpPr>
        <p:spPr>
          <a:xfrm>
            <a:off x="550417" y="273677"/>
            <a:ext cx="10401602" cy="769441"/>
          </a:xfrm>
          <a:prstGeom prst="rect">
            <a:avLst/>
          </a:prstGeom>
          <a:solidFill>
            <a:schemeClr val="lt1">
              <a:alpha val="88000"/>
            </a:schemeClr>
          </a:solidFill>
          <a:ln>
            <a:solidFill>
              <a:schemeClr val="tx1">
                <a:alpha val="91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4400" dirty="0"/>
              <a:t> Czym jest decyzja?</a:t>
            </a:r>
            <a:endParaRPr lang="pl-PL" sz="900" dirty="0"/>
          </a:p>
        </p:txBody>
      </p:sp>
    </p:spTree>
    <p:extLst>
      <p:ext uri="{BB962C8B-B14F-4D97-AF65-F5344CB8AC3E}">
        <p14:creationId xmlns:p14="http://schemas.microsoft.com/office/powerpoint/2010/main" val="10604258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D00F3DF-B456-47CC-833F-AF7A28E93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3D97CA5D-CCCA-4D74-B3DA-9F4888D64E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B1290F50-0A4B-4C97-838B-2F57658E9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1E9466F-1777-43CA-ABA8-641A28AAF006}" type="datetime1">
              <a:rPr lang="pl-PL" smtClean="0"/>
              <a:t>10.11.2021</a:t>
            </a:fld>
            <a:endParaRPr lang="en-US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8897E601-9893-42AA-BA52-934BB0012C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1564"/>
            <a:ext cx="12192000" cy="6899563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xmlns="" id="{E967B8C9-5421-4528-8049-AF75E21A6FAE}"/>
              </a:ext>
            </a:extLst>
          </p:cNvPr>
          <p:cNvSpPr txBox="1"/>
          <p:nvPr/>
        </p:nvSpPr>
        <p:spPr>
          <a:xfrm>
            <a:off x="5072850" y="125089"/>
            <a:ext cx="6329779" cy="6604985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solidFill>
              <a:schemeClr val="tx1"/>
            </a:solidFill>
            <a:prstDash val="solid"/>
          </a:ln>
        </p:spPr>
        <p:txBody>
          <a:bodyPr wrap="square" rtlCol="0">
            <a:normAutofit/>
          </a:bodyPr>
          <a:lstStyle/>
          <a:p>
            <a:endParaRPr lang="pl-PL" dirty="0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xmlns="" id="{9EE4B8F5-9C91-41CE-913D-7610FF292E9C}"/>
              </a:ext>
            </a:extLst>
          </p:cNvPr>
          <p:cNvSpPr txBox="1"/>
          <p:nvPr/>
        </p:nvSpPr>
        <p:spPr>
          <a:xfrm>
            <a:off x="275210" y="136525"/>
            <a:ext cx="3737498" cy="2123658"/>
          </a:xfrm>
          <a:prstGeom prst="rect">
            <a:avLst/>
          </a:prstGeom>
          <a:solidFill>
            <a:schemeClr val="lt1">
              <a:alpha val="88000"/>
            </a:schemeClr>
          </a:solidFill>
          <a:ln>
            <a:solidFill>
              <a:schemeClr val="tx1">
                <a:alpha val="91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4400" dirty="0"/>
              <a:t>Etapy podejmowania decyzji.</a:t>
            </a:r>
            <a:endParaRPr lang="pl-PL" sz="900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5238A27B-314E-45F3-9958-685DEC17B7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0210" y="189250"/>
            <a:ext cx="6163590" cy="6437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8509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D00F3DF-B456-47CC-833F-AF7A28E93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3D97CA5D-CCCA-4D74-B3DA-9F4888D64E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B1290F50-0A4B-4C97-838B-2F57658E9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1E9466F-1777-43CA-ABA8-641A28AAF006}" type="datetime1">
              <a:rPr lang="pl-PL" smtClean="0"/>
              <a:t>10.11.2021</a:t>
            </a:fld>
            <a:endParaRPr lang="en-US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8897E601-9893-42AA-BA52-934BB0012C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15" y="-41563"/>
            <a:ext cx="12192000" cy="6899563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xmlns="" id="{E967B8C9-5421-4528-8049-AF75E21A6FAE}"/>
              </a:ext>
            </a:extLst>
          </p:cNvPr>
          <p:cNvSpPr txBox="1"/>
          <p:nvPr/>
        </p:nvSpPr>
        <p:spPr>
          <a:xfrm>
            <a:off x="4315968" y="125089"/>
            <a:ext cx="7598664" cy="6604985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solidFill>
              <a:schemeClr val="tx1"/>
            </a:solidFill>
            <a:prstDash val="solid"/>
          </a:ln>
        </p:spPr>
        <p:txBody>
          <a:bodyPr wrap="square" rtlCol="0">
            <a:normAutofit/>
          </a:bodyPr>
          <a:lstStyle/>
          <a:p>
            <a:endParaRPr lang="pl-PL" dirty="0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xmlns="" id="{9EE4B8F5-9C91-41CE-913D-7610FF292E9C}"/>
              </a:ext>
            </a:extLst>
          </p:cNvPr>
          <p:cNvSpPr txBox="1"/>
          <p:nvPr/>
        </p:nvSpPr>
        <p:spPr>
          <a:xfrm>
            <a:off x="252896" y="125089"/>
            <a:ext cx="3737498" cy="2123658"/>
          </a:xfrm>
          <a:prstGeom prst="rect">
            <a:avLst/>
          </a:prstGeom>
          <a:solidFill>
            <a:schemeClr val="lt1">
              <a:alpha val="88000"/>
            </a:schemeClr>
          </a:solidFill>
          <a:ln>
            <a:solidFill>
              <a:schemeClr val="tx1">
                <a:alpha val="91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4400" dirty="0"/>
              <a:t>Fazy podejmowania decyzji</a:t>
            </a:r>
            <a:endParaRPr lang="pl-PL" sz="900" dirty="0"/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xmlns="" id="{2B5E7E5A-53F7-48F7-B815-F791D1990B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3205" y="23372"/>
            <a:ext cx="7284189" cy="683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021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D00F3DF-B456-47CC-833F-AF7A28E93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3D97CA5D-CCCA-4D74-B3DA-9F4888D64E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B1290F50-0A4B-4C97-838B-2F57658E9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1E9466F-1777-43CA-ABA8-641A28AAF006}" type="datetime1">
              <a:rPr lang="pl-PL" smtClean="0"/>
              <a:t>10.11.2021</a:t>
            </a:fld>
            <a:endParaRPr lang="en-US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8897E601-9893-42AA-BA52-934BB0012C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1564"/>
            <a:ext cx="12192000" cy="6899563"/>
          </a:xfrm>
          <a:prstGeom prst="rect">
            <a:avLst/>
          </a:prstGeom>
        </p:spPr>
      </p:pic>
      <p:graphicFrame>
        <p:nvGraphicFramePr>
          <p:cNvPr id="14" name="Obiekt 13">
            <a:extLst>
              <a:ext uri="{FF2B5EF4-FFF2-40B4-BE49-F238E27FC236}">
                <a16:creationId xmlns:a16="http://schemas.microsoft.com/office/drawing/2014/main" xmlns="" id="{63531AA9-3C29-48B1-9919-D4982FE87E2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4261197"/>
              </p:ext>
            </p:extLst>
          </p:nvPr>
        </p:nvGraphicFramePr>
        <p:xfrm>
          <a:off x="228641" y="136525"/>
          <a:ext cx="11747336" cy="65920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Worksheet" r:id="rId5" imgW="13761572" imgH="7719175" progId="Excel.Sheet.12">
                  <p:embed/>
                </p:oleObj>
              </mc:Choice>
              <mc:Fallback>
                <p:oleObj name="Worksheet" r:id="rId5" imgW="13761572" imgH="7719175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28641" y="136525"/>
                        <a:ext cx="11747336" cy="65920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41420322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18847</TotalTime>
  <Words>1679</Words>
  <Application>Microsoft Office PowerPoint</Application>
  <PresentationFormat>Niestandardowy</PresentationFormat>
  <Paragraphs>254</Paragraphs>
  <Slides>39</Slides>
  <Notes>0</Notes>
  <HiddenSlides>0</HiddenSlides>
  <MMClips>0</MMClips>
  <ScaleCrop>false</ScaleCrop>
  <HeadingPairs>
    <vt:vector size="6" baseType="variant"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39</vt:i4>
      </vt:variant>
    </vt:vector>
  </HeadingPairs>
  <TitlesOfParts>
    <vt:vector size="41" baseType="lpstr">
      <vt:lpstr>Motyw pakietu Office</vt:lpstr>
      <vt:lpstr>Worksheet</vt:lpstr>
      <vt:lpstr>Prezentacja programu PowerPoint</vt:lpstr>
      <vt:lpstr>  - Czym jest decyzja?  - Fazy podejmowania decyzji.  - Decyzje zawodowe.  - Co wpływa na wybory młodych     ludzi – czynniki kształtujące wybory?  - Biologiczne podstawy podejmowania      decyzji.   </vt:lpstr>
      <vt:lpstr>Prezentacja programu PowerPoint</vt:lpstr>
      <vt:lpstr>=</vt:lpstr>
      <vt:lpstr>=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Rodzinne historie – warsztat genogramowy</dc:title>
  <dc:creator>karola.ambroziak@gmail.com</dc:creator>
  <cp:lastModifiedBy>Henryka Kropidłowska</cp:lastModifiedBy>
  <cp:revision>32</cp:revision>
  <dcterms:created xsi:type="dcterms:W3CDTF">2021-09-12T17:24:16Z</dcterms:created>
  <dcterms:modified xsi:type="dcterms:W3CDTF">2021-11-10T08:25:39Z</dcterms:modified>
</cp:coreProperties>
</file>